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1" r:id="rId3"/>
    <p:sldId id="272" r:id="rId4"/>
    <p:sldId id="273" r:id="rId5"/>
    <p:sldId id="263" r:id="rId6"/>
    <p:sldId id="257" r:id="rId7"/>
    <p:sldId id="267" r:id="rId8"/>
    <p:sldId id="258" r:id="rId9"/>
    <p:sldId id="268" r:id="rId10"/>
    <p:sldId id="259" r:id="rId11"/>
    <p:sldId id="260" r:id="rId12"/>
    <p:sldId id="269" r:id="rId13"/>
    <p:sldId id="270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economy.ru/index.php?page=cat&amp;cat=mcat&amp;mcat=147&amp;type=news&amp;newsid=21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 </a:t>
            </a: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вопросу о  теории государственных  финансов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kern="1600" dirty="0" smtClean="0">
              <a:latin typeface="Times New Roman"/>
              <a:ea typeface="Calibri"/>
            </a:endParaRPr>
          </a:p>
          <a:p>
            <a:r>
              <a:rPr lang="ru-RU" b="1" kern="16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</a:rPr>
              <a:t>Мирсаидов</a:t>
            </a:r>
            <a:r>
              <a:rPr lang="ru-RU" b="1" kern="1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</a:rPr>
              <a:t> </a:t>
            </a:r>
            <a:r>
              <a:rPr lang="ru-RU" b="1" kern="1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</a:rPr>
              <a:t>А.Б. д.э.н., профессор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6341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spcAft>
                <a:spcPts val="600"/>
              </a:spcAft>
            </a:pPr>
            <a:r>
              <a:rPr lang="ru-RU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sz="2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sz="2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Таблица 6. </a:t>
            </a:r>
            <a:r>
              <a:rPr lang="ru-RU" sz="2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Основные фундаментальные различия английская и континентальная традиция к общественному сектору экономики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397902"/>
              </p:ext>
            </p:extLst>
          </p:nvPr>
        </p:nvGraphicFramePr>
        <p:xfrm>
          <a:off x="827584" y="1628800"/>
          <a:ext cx="7719313" cy="4560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1472"/>
                <a:gridCol w="4297841"/>
              </a:tblGrid>
              <a:tr h="6447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     Английская традиция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Континентальная (германская)  традиция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Рынок трактуется как правилом, а общественный сектор – исключением.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Рассмотрение экономических систем с двух сторон – общественной и частной, причем общественный сектор полностью уравнивался в правах с частным.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Главенствующую роль в обществе играют индивидуальные предпочтения и свободный обмен, ведомый “невидимой рукой” (правилом личной выгоды). (основан на методологический индивидуализм)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Имеет </a:t>
                      </a:r>
                      <a:r>
                        <a:rPr lang="ru-RU" sz="1400" dirty="0">
                          <a:effectLst/>
                        </a:rPr>
                        <a:t>истоки в учении </a:t>
                      </a:r>
                      <a:r>
                        <a:rPr lang="ru-RU" sz="1400" dirty="0" err="1">
                          <a:effectLst/>
                        </a:rPr>
                        <a:t>камералистов</a:t>
                      </a:r>
                      <a:r>
                        <a:rPr lang="ru-RU" sz="1400" dirty="0">
                          <a:effectLst/>
                        </a:rPr>
                        <a:t>, развивавших правила ведения государством общественных дел. (основан на методологический коллективизм)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12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 Базируется на механическом подходе, согласно которому общество складывается из отдельных индивидов, каждый из которых является самодостаточной единицей.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Органический взгляд на взаимодействие индивида и сообщества, т.е. индивид рассматривался не как отдельная единица, а как часть более общего социального организма.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694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ea typeface="Calibri"/>
                <a:cs typeface="+mn-cs"/>
              </a:rPr>
              <a:t>Доля </a:t>
            </a:r>
            <a: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ea typeface="Calibri"/>
                <a:cs typeface="+mn-cs"/>
              </a:rPr>
              <a:t>государственных расходов в ВВП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</a:rPr>
              <a:t>Так,  по данным ряд экспертов,  начиная с 60 гг. до начале новой столетий  доля государственных расходов в ВВП в Бельгии возросла с 30 до 54%, в Нидерландах – с 33,7 до 53,2%, в Германии – с 32,5 до 49,2%, во Франции – с 34,6 до 54,3%, в Великобритании – с 32,2 до 42,1%.  Наивысший показатель имел  Дания – 60%.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3955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Норма 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государственных расходов на образование относительно ВВП </a:t>
            </a:r>
            <a:r>
              <a:rPr lang="ru-RU" sz="4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40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США – 5,5%;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Великобритании - 5.6;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Франции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до 5.9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%;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Дании 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8.7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%;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Швеции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Норвегии - 7.3%. 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spcAft>
                <a:spcPts val="100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Дж </a:t>
            </a:r>
            <a:r>
              <a:rPr lang="ru-RU" sz="22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Стиглиц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- Цена неравенства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//</a:t>
            </a:r>
            <a:r>
              <a:rPr lang="ru-RU" sz="22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http://www.webeconomy.ru/index.php?page=cat&amp;cat=mcat&amp;mcat=147&amp;type=news&amp;newsid=213</a:t>
            </a:r>
            <a:endParaRPr lang="ru-RU" sz="2200" dirty="0">
              <a:ea typeface="Calibri"/>
              <a:cs typeface="Times New Roman"/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141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</a:rPr>
              <a:t>Структура госсектора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</a:rPr>
              <a:t>       а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</a:rPr>
              <a:t>) структуры и учреждений, необходимые для самого существования государства (правительственные учреждения, субъекты производящий и предоставлявший социально-значимых благ, армия и т.п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</a:rPr>
              <a:t>.);</a:t>
            </a:r>
          </a:p>
          <a:p>
            <a:pPr algn="just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</a:rPr>
              <a:t>      б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</a:rPr>
              <a:t>) предприятия госсектора, направленные на производство рыночных товаров и услуг, который здесь вполне может действовать законы рынка</a:t>
            </a:r>
            <a:r>
              <a:rPr lang="ru-RU" dirty="0" smtClean="0">
                <a:latin typeface="Times New Roman"/>
                <a:ea typeface="Calibri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Первый часть, в соответствующий объеме совершенно необходим, а второй часть является более подвижный сектор, которая может динамически изменяться. Следовательно, политика в отношении  общественного и государственного сектора – это политика, прежде всего, в отношении расширения или сокращения именно второго компонента.</a:t>
            </a:r>
            <a:endParaRPr lang="ru-RU" sz="2000" b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032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5000"/>
              </a:lnSpc>
            </a:pPr>
            <a:r>
              <a:rPr lang="ru-RU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TimesNewRomanPSMT"/>
                <a:cs typeface="TimesNewRomanPSMT"/>
              </a:rPr>
              <a:t>«Е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сть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некие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обстоятельства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и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факторы</a:t>
            </a:r>
            <a:r>
              <a:rPr lang="ru-RU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,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которые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определяют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роль</a:t>
            </a:r>
            <a:r>
              <a:rPr lang="ru-RU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государства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не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просто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как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компенсатора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несовершенства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рынка</a:t>
            </a:r>
            <a:r>
              <a:rPr lang="ru-RU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, 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а</a:t>
            </a:r>
            <a:r>
              <a:rPr lang="ru-RU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имеющего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функции</a:t>
            </a:r>
            <a:r>
              <a:rPr lang="ru-RU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,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относящиеся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к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его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исключительной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прерогативе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… –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соблюдение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баланса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общественных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интересов</a:t>
            </a:r>
            <a:r>
              <a:rPr lang="ru-RU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,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социальной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стабильности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и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защиту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национальных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ru-RU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и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нтересов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при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ea typeface="Calibri"/>
                <a:cs typeface="TimesNewRomanPSMT"/>
              </a:rPr>
              <a:t>проведе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cs typeface="TimesNewRomanPSMT"/>
              </a:rPr>
              <a:t>нии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cs typeface="TimesNewRomanPSMT"/>
              </a:rPr>
              <a:t>как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cs typeface="TimesNewRomanPSMT"/>
              </a:rPr>
              <a:t>внутренней</a:t>
            </a:r>
            <a:r>
              <a:rPr lang="ru-RU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cs typeface="TimesNewRomanPSMT"/>
              </a:rPr>
              <a:t>,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cs typeface="TimesNewRomanPSMT"/>
              </a:rPr>
              <a:t>так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cs typeface="TimesNewRomanPSMT"/>
              </a:rPr>
              <a:t> и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cs typeface="TimesNewRomanPSMT"/>
              </a:rPr>
              <a:t>внешней</a:t>
            </a:r>
            <a:r>
              <a:rPr lang="en-US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cs typeface="TimesNewRomanPSMT"/>
              </a:rPr>
              <a:t> </a:t>
            </a:r>
            <a:r>
              <a:rPr lang="en-US" sz="22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cs typeface="TimesNewRomanPSMT"/>
              </a:rPr>
              <a:t>политики</a:t>
            </a:r>
            <a:r>
              <a:rPr lang="ru-RU" sz="2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MT"/>
                <a:cs typeface="TimesNewRomanPSMT"/>
              </a:rPr>
              <a:t>»</a:t>
            </a:r>
            <a:r>
              <a:rPr lang="en-US" sz="2400" b="1" i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NewRomanPS-ItalicMT"/>
                <a:ea typeface="Calibri"/>
                <a:cs typeface="TimesNewRomanPS-ItalicMT"/>
              </a:rPr>
              <a:t> </a:t>
            </a:r>
            <a:endParaRPr lang="ru-RU" sz="24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NewRomanPS-ItalicMT"/>
              <a:ea typeface="Calibri"/>
              <a:cs typeface="TimesNewRomanPS-ItalicMT"/>
            </a:endParaRPr>
          </a:p>
          <a:p>
            <a:pPr lvl="0" algn="just"/>
            <a:r>
              <a:rPr lang="ru-RU" sz="2400" b="1" i="1" dirty="0">
                <a:solidFill>
                  <a:prstClr val="black"/>
                </a:solidFill>
                <a:latin typeface="TimesNewRomanPS-ItalicMT"/>
                <a:ea typeface="Calibri"/>
                <a:cs typeface="TimesNewRomanPS-ItalicMT"/>
              </a:rPr>
              <a:t>   </a:t>
            </a:r>
            <a:r>
              <a:rPr lang="en-US" sz="1900" b="1" i="1" dirty="0" err="1">
                <a:solidFill>
                  <a:prstClr val="black"/>
                </a:solidFill>
                <a:latin typeface="TimesNewRomanPS-ItalicMT"/>
                <a:ea typeface="Calibri"/>
                <a:cs typeface="TimesNewRomanPS-ItalicMT"/>
              </a:rPr>
              <a:t>Абалкин</a:t>
            </a:r>
            <a:r>
              <a:rPr lang="en-US" sz="1900" b="1" i="1" dirty="0">
                <a:solidFill>
                  <a:prstClr val="black"/>
                </a:solidFill>
                <a:latin typeface="TimesNewRomanPS-ItalicMT"/>
                <a:ea typeface="Calibri"/>
                <a:cs typeface="TimesNewRomanPS-ItalicMT"/>
              </a:rPr>
              <a:t> Л</a:t>
            </a:r>
            <a:r>
              <a:rPr lang="ru-RU" sz="1900" b="1" i="1" dirty="0">
                <a:solidFill>
                  <a:prstClr val="black"/>
                </a:solidFill>
                <a:latin typeface="TimesNewRomanPS-ItalicMT"/>
                <a:ea typeface="Calibri"/>
                <a:cs typeface="TimesNewRomanPS-ItalicMT"/>
              </a:rPr>
              <a:t>. </a:t>
            </a:r>
            <a:r>
              <a:rPr lang="en-US" sz="1900" b="1" dirty="0" err="1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Роль</a:t>
            </a:r>
            <a:r>
              <a:rPr lang="en-US" sz="1900" b="1" dirty="0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 </a:t>
            </a:r>
            <a:r>
              <a:rPr lang="en-US" sz="1900" b="1" dirty="0" err="1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государства</a:t>
            </a:r>
            <a:r>
              <a:rPr lang="en-US" sz="1900" b="1" dirty="0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 в </a:t>
            </a:r>
            <a:r>
              <a:rPr lang="en-US" sz="1900" b="1" dirty="0" err="1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становлении</a:t>
            </a:r>
            <a:r>
              <a:rPr lang="en-US" sz="1900" b="1" dirty="0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 и </a:t>
            </a:r>
            <a:r>
              <a:rPr lang="en-US" sz="1900" b="1" dirty="0" err="1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регулировании</a:t>
            </a:r>
            <a:r>
              <a:rPr lang="en-US" sz="1900" b="1" dirty="0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 </a:t>
            </a:r>
            <a:r>
              <a:rPr lang="en-US" sz="1900" b="1" dirty="0" err="1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рыночной</a:t>
            </a:r>
            <a:r>
              <a:rPr lang="en-US" sz="1900" b="1" dirty="0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 </a:t>
            </a:r>
            <a:r>
              <a:rPr lang="en-US" sz="1900" b="1" dirty="0" err="1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экономики</a:t>
            </a:r>
            <a:r>
              <a:rPr lang="ru-RU" sz="1900" b="1" dirty="0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 // </a:t>
            </a:r>
            <a:r>
              <a:rPr lang="en-US" sz="1900" b="1" dirty="0" err="1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Вопросы</a:t>
            </a:r>
            <a:r>
              <a:rPr lang="en-US" sz="1900" b="1" dirty="0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 </a:t>
            </a:r>
            <a:r>
              <a:rPr lang="en-US" sz="1900" b="1" dirty="0" err="1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экономики</a:t>
            </a:r>
            <a:r>
              <a:rPr lang="ru-RU" sz="1900" b="1" dirty="0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. 1997. </a:t>
            </a:r>
            <a:r>
              <a:rPr lang="en-US" sz="1900" b="1" dirty="0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№</a:t>
            </a:r>
            <a:r>
              <a:rPr lang="ru-RU" sz="1900" b="1" dirty="0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 6. </a:t>
            </a:r>
            <a:r>
              <a:rPr lang="en-US" sz="1900" b="1" dirty="0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С</a:t>
            </a:r>
            <a:r>
              <a:rPr lang="ru-RU" sz="1900" b="1" dirty="0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. 8</a:t>
            </a:r>
            <a:r>
              <a:rPr lang="en-US" sz="1900" b="1" dirty="0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–</a:t>
            </a:r>
            <a:r>
              <a:rPr lang="ru-RU" sz="1900" b="1" dirty="0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9</a:t>
            </a:r>
            <a:r>
              <a:rPr lang="ru-RU" sz="2400" b="1" dirty="0">
                <a:solidFill>
                  <a:prstClr val="black"/>
                </a:solidFill>
                <a:latin typeface="TimesNewRomanPSMT"/>
                <a:ea typeface="Calibri"/>
                <a:cs typeface="TimesNewRomanPSMT"/>
              </a:rPr>
              <a:t>.</a:t>
            </a:r>
            <a:endParaRPr lang="ru-RU" sz="31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47147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Финансы и государства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15000"/>
              </a:lnSpc>
            </a:pPr>
            <a:r>
              <a:rPr lang="ru-RU" sz="3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«Все теоретики едины во мнении, что понятие «финансы» в историческом аспекте связано с государством и появилось в процессе многовекового развития товарно-денежных отношений. Именно государство стало первым «китом», на котором стали строиться и позитивная и нормативная теории финансов» </a:t>
            </a:r>
            <a:r>
              <a:rPr lang="ru-RU" sz="18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Бондаревский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Б.Е  Исследовательский потенциал понятия “финансовый капитал”//Экономические Науки,2010, № 11.С.46</a:t>
            </a:r>
            <a:endParaRPr lang="ru-RU" sz="2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306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n/>
                <a:solidFill>
                  <a:srgbClr val="4BACC6">
                    <a:tint val="50000"/>
                    <a:satMod val="180000"/>
                  </a:srgbClr>
                </a:solidFill>
                <a:latin typeface="Times New Roman"/>
                <a:ea typeface="Times New Roman"/>
              </a:rPr>
              <a:t>Узкий и широкий  подхода к определению термина “финансы”.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В узкий подход, финансы рассматриваются как отношения между государством и частным сектором. “Предметом науки финансов являются государственные финансы. Здесь речь идет об экономическом анализе государственного сектора экономики...”</a:t>
            </a:r>
            <a:r>
              <a:rPr lang="ru-RU" sz="2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Брюммерхофф</a:t>
            </a:r>
            <a:r>
              <a:rPr lang="ru-RU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 Д  Теория государственных финансов: пер. с нем. / под общ. ред. А.Л. Кудрина, В.Д. </a:t>
            </a:r>
            <a:r>
              <a:rPr lang="ru-RU" sz="1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Дзгоева</a:t>
            </a:r>
            <a:r>
              <a:rPr lang="ru-RU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. Владикавказ, 2001.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С. 9</a:t>
            </a:r>
          </a:p>
          <a:p>
            <a:pPr lvl="0" algn="just"/>
            <a:endParaRPr lang="ru-RU" sz="1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ru-RU" sz="2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широком смысле  (американский подход) рассматривается широкий круг отношений - финансовых, кредитных, валютных, которые возникают так и в государственном так и в частном секторах экономики, а также между ними.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804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spc="100" dirty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  <a:effectLst>
                  <a:outerShdw blurRad="25000" dist="20000" dir="16020000" algn="tl">
                    <a:srgbClr val="4F81BD">
                      <a:satMod val="200000"/>
                      <a:shade val="1000"/>
                      <a:alpha val="6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Финансы - категорией экономического базиса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ru-RU" sz="2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Движение стоимости в её денежной форме – экономическая основа функционирования финансов», и следовательно, финансы являются категорией экономического базиса. </a:t>
            </a:r>
            <a:r>
              <a:rPr lang="ru-RU" sz="2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/>
                <a:cs typeface="Arial" pitchFamily="34" charset="0"/>
              </a:rPr>
              <a:t>Однако, это основополагающий суть финансов, часто забивается и поэтому происходит отдаления или отрыв финансового сектора от реального сектора экономики.</a:t>
            </a:r>
          </a:p>
          <a:p>
            <a:pPr lvl="0" algn="just"/>
            <a:r>
              <a:rPr lang="ru-RU" sz="2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cademy Tojik" pitchFamily="2" charset="0"/>
                <a:ea typeface="Times New Roman"/>
              </a:rPr>
              <a:t>   «</a:t>
            </a:r>
            <a:r>
              <a:rPr lang="ru-RU" sz="24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cademy Tojik" pitchFamily="2" charset="0"/>
                <a:ea typeface="Times New Roman"/>
              </a:rPr>
              <a:t>Д</a:t>
            </a:r>
            <a:r>
              <a:rPr lang="ru-RU" sz="24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Times New Roman"/>
              </a:rPr>
              <a:t>ерегулирование</a:t>
            </a:r>
            <a:r>
              <a:rPr lang="ru-RU" sz="2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Times New Roman"/>
              </a:rPr>
              <a:t> в значительной степени способствовало "</a:t>
            </a:r>
            <a:r>
              <a:rPr lang="ru-RU" sz="24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Times New Roman"/>
              </a:rPr>
              <a:t>финансиализации</a:t>
            </a:r>
            <a:r>
              <a:rPr lang="ru-RU" sz="2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Times New Roman"/>
              </a:rPr>
              <a:t>" экономики, то есть непомерному вздутию финансовых операций вне связи с потребностями нефинансового сектора экономики и в ущерб развитию производства товаров и услуг конечного потребления».    </a:t>
            </a:r>
            <a:r>
              <a:rPr lang="ru-RU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ea typeface="Times New Roman"/>
              </a:rPr>
              <a:t>Дж. </a:t>
            </a:r>
            <a:r>
              <a:rPr lang="ru-RU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ea typeface="Times New Roman"/>
              </a:rPr>
              <a:t>Стиглиц</a:t>
            </a:r>
            <a:r>
              <a:rPr lang="ru-RU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ea typeface="Times New Roman"/>
              </a:rPr>
              <a:t> </a:t>
            </a:r>
            <a:r>
              <a:rPr lang="ru-RU" sz="2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Times New Roman"/>
              </a:rPr>
              <a:t>. </a:t>
            </a:r>
            <a:br>
              <a:rPr lang="ru-RU" sz="2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</a:br>
            <a:endParaRPr lang="ru-RU" sz="2400" dirty="0">
              <a:solidFill>
                <a:prstClr val="black"/>
              </a:solidFill>
              <a:latin typeface="Academy Tojik" pitchFamily="2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38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Таблица 1. Эволюция  теорий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612223"/>
              </p:ext>
            </p:extLst>
          </p:nvPr>
        </p:nvGraphicFramePr>
        <p:xfrm>
          <a:off x="899593" y="1251808"/>
          <a:ext cx="7632847" cy="5508179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3086578"/>
                <a:gridCol w="4546269"/>
              </a:tblGrid>
              <a:tr h="1331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  <a:tr h="684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А. Смит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Д. </a:t>
                      </a:r>
                      <a:r>
                        <a:rPr lang="ru-RU" sz="1050" dirty="0" err="1">
                          <a:effectLst/>
                        </a:rPr>
                        <a:t>Рикардо</a:t>
                      </a:r>
                      <a:r>
                        <a:rPr lang="ru-RU" sz="1050" dirty="0">
                          <a:effectLst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Опираются на его учение о производительном и непроизводительном труде. Государственный доход, полученный за счет налогов, расходуется непроизводительно, необходимо уменьшить затраты государства, до уровня необходимое для охраны общих условий производства.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  <a:tr h="57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Дж. С. Милу,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Разработал “налоговую теорию услуг”, согласно которой каждый человек должен отдать государству часть своего дохода за получаемую от него поддержку. Он тесно связал налоги с государственными расходами, устанавливая между ними строгую зависимость.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  <a:tr h="399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К. Виксель и Э. Линдаль П. Самуэльсона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Развивали положение </a:t>
                      </a:r>
                      <a:r>
                        <a:rPr lang="ru-RU" sz="1050" dirty="0" err="1">
                          <a:effectLst/>
                        </a:rPr>
                        <a:t>Милла</a:t>
                      </a:r>
                      <a:r>
                        <a:rPr lang="ru-RU" sz="1050" dirty="0">
                          <a:effectLst/>
                        </a:rPr>
                        <a:t> и утверждали рост налогов должен сопровождаться ростом потребности в государственных услуга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  <a:tr h="456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А. Вагнер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Предложил </a:t>
                      </a:r>
                      <a:r>
                        <a:rPr lang="ru-RU" sz="1050" dirty="0">
                          <a:effectLst/>
                        </a:rPr>
                        <a:t>свое решение накопления капитала с помощью государства, и обосновал закономерности опережающего темпов прироста государственного расхода над темпами прироста национального дохода и  ВВП страны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  <a:tr h="912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Дж. М. </a:t>
                      </a:r>
                      <a:r>
                        <a:rPr lang="ru-RU" sz="1050" dirty="0" err="1">
                          <a:effectLst/>
                        </a:rPr>
                        <a:t>Кейнса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 его финансовой концепции лежит идея эффективного спроса, и основными инструментами государственного вмешательства и фактором обеспечивающий“ эффективного спроса” является финансовые категории, в первую очередь, государственные расходы. Его формула такова: Сбережения + Налоги = Инвестиции + Государственные расходы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  <a:tr h="912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Теорию “экономики предложения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(А. Лаффера)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Согласно этой теорий  финансовая концепция исходит из того, что экономический рост определяется сбережениями и накоплением. Поэтому по их мнений, государство через налоговую систему должно создать необходимые условия для формирования сбережений, достаточных для обеспечения инвестиций в стране.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Высокие ставки налога сдерживают темпы экономического роста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  <a:tr h="456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Теория общественного выбора (Бьюкнен)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Исследуется взаимосвязь экономических и  политических явлений. Потребитель-максимизации полезности; Бизнесмен – максимизации прибыл; Представители государственный орган – частной выгоды. 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07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spcAft>
                <a:spcPts val="1000"/>
              </a:spcAft>
            </a:pPr>
            <a:r>
              <a:rPr lang="ru-RU" sz="31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3100" b="1" dirty="0" smtClean="0">
                <a:latin typeface="Times New Roman"/>
                <a:ea typeface="Calibri"/>
                <a:cs typeface="Times New Roman"/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Таблица 2.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  <a:cs typeface="Times New Roman"/>
              </a:rPr>
              <a:t>Динамика и структура расходов государственного бюджета Республики Таджикистан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654909"/>
              </p:ext>
            </p:extLst>
          </p:nvPr>
        </p:nvGraphicFramePr>
        <p:xfrm>
          <a:off x="576180" y="1628800"/>
          <a:ext cx="7920880" cy="3790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683452"/>
                <a:gridCol w="756708"/>
                <a:gridCol w="648072"/>
                <a:gridCol w="504056"/>
                <a:gridCol w="648072"/>
                <a:gridCol w="899476"/>
                <a:gridCol w="1044740"/>
                <a:gridCol w="1224136"/>
              </a:tblGrid>
              <a:tr h="7219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2005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2005 г. к 2000г.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2011г. к 2005 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7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Млн.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сомони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Млн.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сомони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Млн.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сомони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Расходы госбюджета,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261,8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1402,7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5251,2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535,8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374,4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в том </a:t>
                      </a:r>
                      <a:r>
                        <a:rPr lang="ru-RU" sz="1200" dirty="0">
                          <a:effectLst/>
                        </a:rPr>
                        <a:t>числе: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сектор государственной власти и управление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204,3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427,4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402,1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209,2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социальную сферу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116,3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457,5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1500,7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328,0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7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экономическую сферу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167,1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1357,8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440,9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812,1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50620" y="5445224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Рассчитан по: Финансы  Таджикистан, статистический ежегодник, 2012, С. 16-39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2159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latin typeface="Times New Roman"/>
                <a:ea typeface="Times New Roman"/>
              </a:rPr>
              <a:t/>
            </a:r>
            <a:br>
              <a:rPr lang="ru-RU" sz="3200" b="1" dirty="0" smtClean="0">
                <a:latin typeface="Times New Roman"/>
                <a:ea typeface="Times New Roman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Таблица 3.</a:t>
            </a:r>
            <a:r>
              <a:rPr lang="ru-RU" sz="3200" b="1" dirty="0" smtClean="0"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Структура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расходов государственных бюджетов в странах содружества в 2011 г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.  (в%)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643714"/>
              </p:ext>
            </p:extLst>
          </p:nvPr>
        </p:nvGraphicFramePr>
        <p:xfrm>
          <a:off x="539552" y="1936402"/>
          <a:ext cx="7923336" cy="415689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584176"/>
                <a:gridCol w="1512168"/>
                <a:gridCol w="1224136"/>
                <a:gridCol w="1514624"/>
                <a:gridCol w="2088232"/>
              </a:tblGrid>
              <a:tr h="1476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Государ-ственное управление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Экономика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Социально - культурное мероприятия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Наука и государственные научно-технические программы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2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Таджикистан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0,3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Азербайджан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Армения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0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Беларусь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0,3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Казахстан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0,3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Кыргызстан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Молдова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2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Россия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0,5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5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Украина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600" y="609329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 Таджикистан и стран СНГ – 2012. С. 53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02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Таблица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4.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Основные теории общественного сектора  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693429"/>
              </p:ext>
            </p:extLst>
          </p:nvPr>
        </p:nvGraphicFramePr>
        <p:xfrm>
          <a:off x="827584" y="1549750"/>
          <a:ext cx="7272808" cy="4851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8552"/>
                <a:gridCol w="2304256"/>
              </a:tblGrid>
              <a:tr h="367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 Основные теории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Представители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Теория государственных услуг и общественного товара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Линдаль Э., Самуельсон П., Стиглиц Дж.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471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Теория общественного выбора и принятие политических решений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Виксел К., Познер Р. Матсрейф Р., Бьюкенен Дж. Олсон М.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3771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Теория эффективного спроса и бюджетного регулирования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Кейнс Дж.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3771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Теория эффективного предложения и денежного регулирование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Фридмен М. Стайн Г.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3771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Закон возрастающей государственной активности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Вагнер А.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3771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Экономическая теория права собственности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effectLst/>
                        </a:rPr>
                        <a:t>Коуз</a:t>
                      </a:r>
                      <a:r>
                        <a:rPr lang="ru-RU" sz="1400" dirty="0">
                          <a:effectLst/>
                        </a:rPr>
                        <a:t> Р. </a:t>
                      </a:r>
                      <a:r>
                        <a:rPr lang="ru-RU" sz="1400" dirty="0" smtClean="0">
                          <a:effectLst/>
                        </a:rPr>
                        <a:t> Оноре </a:t>
                      </a:r>
                      <a:r>
                        <a:rPr lang="ru-RU" sz="1400" dirty="0">
                          <a:effectLst/>
                        </a:rPr>
                        <a:t>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565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Надстроечная теория экономической роли государства и теория дефицитной экономики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effectLst/>
                        </a:rPr>
                        <a:t>Корнау</a:t>
                      </a:r>
                      <a:r>
                        <a:rPr lang="ru-RU" sz="1400" dirty="0">
                          <a:effectLst/>
                        </a:rPr>
                        <a:t> 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3771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Надстроечная базисная теория  экономической роли государства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Пашков И.А., </a:t>
                      </a:r>
                      <a:r>
                        <a:rPr lang="ru-RU" sz="1400" dirty="0" err="1">
                          <a:effectLst/>
                        </a:rPr>
                        <a:t>Цаголов</a:t>
                      </a:r>
                      <a:r>
                        <a:rPr lang="ru-RU" sz="1400" dirty="0">
                          <a:effectLst/>
                        </a:rPr>
                        <a:t> Н.А.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565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Теория оптимального функционирования экономики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Немчинов Ф.С. Федоренко Н.П. </a:t>
                      </a:r>
                      <a:r>
                        <a:rPr lang="ru-RU" sz="1400" dirty="0" err="1">
                          <a:effectLst/>
                        </a:rPr>
                        <a:t>Черковец</a:t>
                      </a:r>
                      <a:r>
                        <a:rPr lang="ru-RU" sz="1400" dirty="0">
                          <a:effectLst/>
                        </a:rPr>
                        <a:t> В.Н.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788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</a:rPr>
              <a:t>Таблица </a:t>
            </a: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</a:rPr>
              <a:t>5. </a:t>
            </a:r>
            <a:r>
              <a:rPr lang="ru-RU" sz="3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Calibri"/>
              </a:rPr>
              <a:t>Динамика роста ВВП и расходов государственного бюджета Республики Таджикистан за период с 2000 -2011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818084"/>
              </p:ext>
            </p:extLst>
          </p:nvPr>
        </p:nvGraphicFramePr>
        <p:xfrm>
          <a:off x="323528" y="1709117"/>
          <a:ext cx="8511109" cy="4793935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504056"/>
                <a:gridCol w="792088"/>
                <a:gridCol w="1440160"/>
                <a:gridCol w="841030"/>
                <a:gridCol w="887162"/>
                <a:gridCol w="792088"/>
                <a:gridCol w="1296144"/>
                <a:gridCol w="936104"/>
                <a:gridCol w="1022277"/>
              </a:tblGrid>
              <a:tr h="495747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Годы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ВВП в действующих ценах соответствующих лет, млн. </a:t>
                      </a:r>
                      <a:r>
                        <a:rPr lang="ru-RU" sz="1200" dirty="0" err="1">
                          <a:effectLst/>
                        </a:rPr>
                        <a:t>сомони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Расходы государственного бюджета,  млн. сомон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эластичности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(E= dG/G : dХ/Х)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</a:tr>
              <a:tr h="183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Прирост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млн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сомони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(G)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В% к ВВП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g=G/Х)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 по сравнение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преды-дущим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г.млн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сомони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dG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При-рост в %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8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млн.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сомони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(Х)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сравнение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предидущем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  млн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сомони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dХ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1786,8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441,8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132,8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261,8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</a:tr>
              <a:tr h="183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2001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2563,8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143,5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379,7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145,0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</a:tr>
              <a:tr h="183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2002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3375,3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811,5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543,0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163,3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143,0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</a:tr>
              <a:tr h="183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2003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4761,4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1386,1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772,3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229,3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</a:tr>
              <a:tr h="183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2004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6167,2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1405,8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1090,6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318,3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</a:tr>
              <a:tr h="183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7206,6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1039,4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1402,7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312,7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128,6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</a:tr>
              <a:tr h="183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2006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9335,2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2128,6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1778,8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376,1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</a:tr>
              <a:tr h="183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2007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12804,4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3469,2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3494,8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196,5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</a:tr>
              <a:tr h="183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2008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17706,9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4902,5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4823,8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196,5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</a:tr>
              <a:tr h="183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2009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20628,5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2921,6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5687,3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863,5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</a:tr>
              <a:tr h="183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24707,1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4078,6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6712,6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1025,3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</a:tr>
              <a:tr h="183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30069,3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5362,2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127,7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8562,0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1849,4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127,5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38" marR="59938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02599" y="6235080"/>
            <a:ext cx="72260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Рассчитан по: Таджикистан 20-лет государственной независимости, статистический сборник 2011, г.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 15, 19. Статистический ежегодник Республики Таджикистан 2012,С.13-15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7140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1468</Words>
  <Application>Microsoft Office PowerPoint</Application>
  <PresentationFormat>Экран (4:3)</PresentationFormat>
  <Paragraphs>325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К вопросу о  теории государственных  финансов </vt:lpstr>
      <vt:lpstr>Финансы и государства</vt:lpstr>
      <vt:lpstr>Узкий и широкий  подхода к определению термина “финансы”.</vt:lpstr>
      <vt:lpstr>Финансы - категорией экономического базиса</vt:lpstr>
      <vt:lpstr>Таблица 1. Эволюция  теорий</vt:lpstr>
      <vt:lpstr> Таблица 2. Динамика и структура расходов государственного бюджета Республики Таджикистан </vt:lpstr>
      <vt:lpstr> Таблица 3. Структура расходов государственных бюджетов в странах содружества в 2011 г.  (в%)</vt:lpstr>
      <vt:lpstr> Таблица 4. Основные теории общественного сектора  </vt:lpstr>
      <vt:lpstr>Таблица 5. Динамика роста ВВП и расходов государственного бюджета Республики Таджикистан за период с 2000 -2011 </vt:lpstr>
      <vt:lpstr>  Таблица 6. Основные фундаментальные различия английская и континентальная традиция к общественному сектору экономики </vt:lpstr>
      <vt:lpstr>Доля государственных расходов в ВВП</vt:lpstr>
      <vt:lpstr> Норма государственных расходов на образование относительно ВВП  </vt:lpstr>
      <vt:lpstr>Структура госсектора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1.5. Расходы государственного бюджета республики на производства и предоставление социально-значимых  благ( млн. сомони)</dc:title>
  <cp:lastModifiedBy>User</cp:lastModifiedBy>
  <cp:revision>25</cp:revision>
  <dcterms:modified xsi:type="dcterms:W3CDTF">2014-05-05T15:34:41Z</dcterms:modified>
</cp:coreProperties>
</file>