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DAB72-38D9-4254-A9DF-5742AF4007AE}" type="datetimeFigureOut">
              <a:rPr lang="ru-RU" smtClean="0"/>
              <a:pPr/>
              <a:t>05.05.2014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7A63D-E375-4B55-885B-BC4CACE27A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DAB72-38D9-4254-A9DF-5742AF4007AE}" type="datetimeFigureOut">
              <a:rPr lang="ru-RU" smtClean="0"/>
              <a:pPr/>
              <a:t>05.05.2014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7A63D-E375-4B55-885B-BC4CACE27A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DAB72-38D9-4254-A9DF-5742AF4007AE}" type="datetimeFigureOut">
              <a:rPr lang="ru-RU" smtClean="0"/>
              <a:pPr/>
              <a:t>05.05.2014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7A63D-E375-4B55-885B-BC4CACE27A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DAB72-38D9-4254-A9DF-5742AF4007AE}" type="datetimeFigureOut">
              <a:rPr lang="ru-RU" smtClean="0"/>
              <a:pPr/>
              <a:t>05.05.2014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7A63D-E375-4B55-885B-BC4CACE27A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DAB72-38D9-4254-A9DF-5742AF4007AE}" type="datetimeFigureOut">
              <a:rPr lang="ru-RU" smtClean="0"/>
              <a:pPr/>
              <a:t>05.05.2014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7A63D-E375-4B55-885B-BC4CACE27A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DAB72-38D9-4254-A9DF-5742AF4007AE}" type="datetimeFigureOut">
              <a:rPr lang="ru-RU" smtClean="0"/>
              <a:pPr/>
              <a:t>05.05.2014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7A63D-E375-4B55-885B-BC4CACE27A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DAB72-38D9-4254-A9DF-5742AF4007AE}" type="datetimeFigureOut">
              <a:rPr lang="ru-RU" smtClean="0"/>
              <a:pPr/>
              <a:t>05.05.2014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7A63D-E375-4B55-885B-BC4CACE27A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DAB72-38D9-4254-A9DF-5742AF4007AE}" type="datetimeFigureOut">
              <a:rPr lang="ru-RU" smtClean="0"/>
              <a:pPr/>
              <a:t>05.05.2014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7A63D-E375-4B55-885B-BC4CACE27A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DAB72-38D9-4254-A9DF-5742AF4007AE}" type="datetimeFigureOut">
              <a:rPr lang="ru-RU" smtClean="0"/>
              <a:pPr/>
              <a:t>05.05.2014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7A63D-E375-4B55-885B-BC4CACE27A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DAB72-38D9-4254-A9DF-5742AF4007AE}" type="datetimeFigureOut">
              <a:rPr lang="ru-RU" smtClean="0"/>
              <a:pPr/>
              <a:t>05.05.2014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7A63D-E375-4B55-885B-BC4CACE27A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DAB72-38D9-4254-A9DF-5742AF4007AE}" type="datetimeFigureOut">
              <a:rPr lang="ru-RU" smtClean="0"/>
              <a:pPr/>
              <a:t>05.05.2014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017A63D-E375-4B55-885B-BC4CACE27AD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2CDAB72-38D9-4254-A9DF-5742AF4007AE}" type="datetimeFigureOut">
              <a:rPr lang="ru-RU" smtClean="0"/>
              <a:pPr/>
              <a:t>05.05.2014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017A63D-E375-4B55-885B-BC4CACE27ADC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357166"/>
            <a:ext cx="8358246" cy="4643471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/>
              <a:t>Презентация  доклада на тему:</a:t>
            </a:r>
            <a:br>
              <a:rPr lang="ru-RU" sz="4400" dirty="0" smtClean="0"/>
            </a:br>
            <a:r>
              <a:rPr lang="ru-RU" sz="4400" dirty="0" smtClean="0"/>
              <a:t>«Внешние инвестиции  как фактор  формирования  устойчивой национальной экономики»</a:t>
            </a:r>
            <a:br>
              <a:rPr lang="ru-RU" sz="4400" dirty="0" smtClean="0"/>
            </a:b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7224" y="4714884"/>
            <a:ext cx="7643866" cy="1714512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ru-RU" sz="3200" dirty="0" smtClean="0"/>
              <a:t>Докладчик Р.Р. </a:t>
            </a:r>
            <a:r>
              <a:rPr lang="ru-RU" sz="3200" dirty="0" err="1" smtClean="0"/>
              <a:t>Кудратов</a:t>
            </a:r>
            <a:r>
              <a:rPr lang="ru-RU" sz="3200" dirty="0" smtClean="0"/>
              <a:t>  </a:t>
            </a:r>
          </a:p>
          <a:p>
            <a:pPr algn="ctr"/>
            <a:r>
              <a:rPr lang="ru-RU" sz="3200" dirty="0" smtClean="0"/>
              <a:t> доктор экономических наук, профессор</a:t>
            </a:r>
          </a:p>
          <a:p>
            <a:pPr algn="ctr"/>
            <a:endParaRPr lang="ru-RU" b="1" dirty="0" smtClean="0">
              <a:solidFill>
                <a:srgbClr val="713204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solidFill>
                  <a:srgbClr val="713204"/>
                </a:solidFill>
                <a:latin typeface="Times New Roman" pitchFamily="18" charset="0"/>
                <a:cs typeface="Times New Roman" pitchFamily="18" charset="0"/>
              </a:rPr>
              <a:t>Душанбе  - май 2014 год</a:t>
            </a:r>
            <a:endParaRPr lang="en-US" b="1" dirty="0" smtClean="0">
              <a:solidFill>
                <a:srgbClr val="713204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0" y="642918"/>
            <a:ext cx="8786842" cy="59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Программы кредитования АБР поддерживают инвестиции, направленные на развитие. АБР предоставляет кредиты различного типа и на разных условиях кредитования. Около 80% кредитования осуществляется из Стандартных Капитальных Ресурсов Банка, что включает оплаченный капитал, резервы, средства, полученные за счет заимствований Банка, и накопленный нераспределенный доход.  Кредиты, выделяемые из средств стандартных капитальных  ресурсов, не являются льготными и предоставляются тем странам-членам банка, которые достигли сравнительно высокого уровня экономического развития.</a:t>
            </a:r>
            <a:r>
              <a:rPr kumimoji="0" lang="ru-RU" sz="1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АБР также предоставляет кредиты из специальных фондов банка, включая Азиатский Фонд Развития (А</a:t>
            </a:r>
            <a:r>
              <a:rPr kumimoji="0" lang="en-US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DF</a:t>
            </a:r>
            <a: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), которые предоставляются на льготных условиях странам-членам АБР с низким ВНП на душу населения и слабой способностью погашения долга. Азиатский Фонд Развития пополняется за счет периодических добровольных вкладов доноров.</a:t>
            </a:r>
            <a:endParaRPr kumimoji="0" lang="ru-RU" sz="1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Деятельность технической помощи, финансируемая в виде грантов или кредитов, помогает максимально увеличить вклад АБР в развитии стран-членов АБР. Большая часть технической помощи выделяется на подготовку кредитных проектов, на оказание консультативной помощи на проведение законодательных и политических реформ, укрепление фискальной политики, достижение эффективного управления, создание потенциала и рационального использования природных ресурсов.</a:t>
            </a:r>
            <a:endParaRPr kumimoji="0" lang="ru-RU" sz="1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  <p:transition>
    <p:newsflash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357158" y="571480"/>
            <a:ext cx="8429652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Наиболее успешным проектом реализованным Азиатском  Банком в Республике Таджикистан  является  Проект  «Устойчивое  развитие  хлопкового сектора».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Правительством Республики Таджикистан  было заключено Кредитное  соглашение  с Азиатским  Банком  Развития, в соответствии  с которых Правительству Республики Таджикистан был выделен льготный кредит  в размере 5,50 млн. грант АБР  в размере 6,50 млн. $ США для реализации Проекта «Устойчивое развитие хлопкового сектора».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Целю Проекта являлось способствование развитию экономической устойчивой хлопковой отрасли  в двух основных хлопкосеющих областях Таджикистана,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Хатлонской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и Согдийской. Проект был нацелен на значительное улучшение финансовой жизнеспособности хлопковых хозяйств, на основе рыночных цен, реструктурированного долга в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Восейском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и Яванском районах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Хатлонской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области, и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Мастчинском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Зафарабадском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районах Согдийской области.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  <p:transition>
    <p:newsflash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428596" y="785794"/>
            <a:ext cx="8286776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Задачами Проекта  являлось  решение трех ключевых результата для достижения желаемой цели. Первые два ключевых результата будут получены на уровне 4 отобранных хлопкосеющих районов, они включают (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) стратегии, меры политики и механизмы для эффективного обращения и разрешения фермерских долгов, и (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ii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) участвующие коммерческие банки оказывали  подходящие финансовые продукты и услуги хлопковым фермам с реорганизованным долгом.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На уровне маркетинга были получены конечные результаты, это применение стандартов классификации и сбыта,  создание СП Правительством с международном признанной организацией по классификации хлопка, и таможенных складов по международным стандартом.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  <p:transition>
    <p:newsflash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285720" y="571480"/>
            <a:ext cx="8501090" cy="59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В рамках Проекта должны были выполнены анализ каждой фермы, процессы разрешения долга, меры реформ политики, и поддержки процессов информирования общественности, а также обеспечить подходящие финансовые продукты и услуги реструктурированным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пилотным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хлопковым хозяйствам.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В рамках стратегии развития рынка, Проект обеспечил принятие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международно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признанных стандартов качества для хлопка волокна, Международных Стандартов Классификации Хлопка, путем (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)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классификации общего  объема хлопка, выращенного в стране,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международно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- признанной аккредитованной организации; (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ii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) пересмотра формулы ценообразования на экспортный хлопок, применяемой в Таджикской Универсальной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Товарно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- Сырьевой Бирже, с целью отражения различий по качеству хлопка волокна; (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iii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) рационализации регуляторной роли агентства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ТаджикСТАНДАРТ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; и (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iv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) проведения общенациональной компании  по повышению информированности всех заинтересованных сторон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. Проект также инфицировал открытие двух таможенных складов, которые должны отвечать международным требованиям, и которые будут управляться частным сектором.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  <p:transition>
    <p:newsflash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1071546"/>
            <a:ext cx="785818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ru-RU" sz="2400" dirty="0"/>
              <a:t>Ожидаемым воздействием Проекта являлось развитие экономически устойчивого хлопкового сектора в двух основных хлопкосеющих районах Таджикистана, таких как </a:t>
            </a:r>
            <a:r>
              <a:rPr lang="ru-RU" sz="2400" dirty="0" err="1"/>
              <a:t>Сугд</a:t>
            </a:r>
            <a:r>
              <a:rPr lang="ru-RU" sz="2400" dirty="0"/>
              <a:t> и </a:t>
            </a:r>
            <a:r>
              <a:rPr lang="ru-RU" sz="2400" dirty="0" err="1"/>
              <a:t>Хатлон</a:t>
            </a:r>
            <a:r>
              <a:rPr lang="ru-RU" sz="2400" dirty="0"/>
              <a:t>. Результатом  воздействия является  устойчивое улучшение финансовой жизнеспособности реорганизованных хлопковых хозяйств в Яванском и </a:t>
            </a:r>
            <a:r>
              <a:rPr lang="ru-RU" sz="2400" dirty="0" err="1"/>
              <a:t>Восейском</a:t>
            </a:r>
            <a:r>
              <a:rPr lang="ru-RU" sz="2400" dirty="0"/>
              <a:t> районах  </a:t>
            </a:r>
            <a:r>
              <a:rPr lang="ru-RU" sz="2400" dirty="0" err="1"/>
              <a:t>Хатлонской</a:t>
            </a:r>
            <a:r>
              <a:rPr lang="ru-RU" sz="2400" dirty="0"/>
              <a:t> области, в </a:t>
            </a:r>
            <a:r>
              <a:rPr lang="ru-RU" sz="2400" dirty="0" err="1"/>
              <a:t>Масчинском</a:t>
            </a:r>
            <a:r>
              <a:rPr lang="ru-RU" sz="2400" dirty="0"/>
              <a:t> и </a:t>
            </a:r>
            <a:r>
              <a:rPr lang="ru-RU" sz="2400" dirty="0" err="1"/>
              <a:t>Зафарабадском</a:t>
            </a:r>
            <a:r>
              <a:rPr lang="ru-RU" sz="2400" dirty="0"/>
              <a:t> районах Согдийской области, с учётом рыночных принципов. Проект состоял из 4 компонентов: (</a:t>
            </a:r>
            <a:r>
              <a:rPr lang="ru-RU" sz="2400" dirty="0" err="1"/>
              <a:t>i</a:t>
            </a:r>
            <a:r>
              <a:rPr lang="ru-RU" sz="2400" dirty="0"/>
              <a:t>) </a:t>
            </a:r>
            <a:r>
              <a:rPr lang="ru-RU" sz="2400" i="1" dirty="0"/>
              <a:t>разрешение долгов хозяйств в указанных районах; (</a:t>
            </a:r>
            <a:r>
              <a:rPr lang="ru-RU" sz="2400" i="1" dirty="0" err="1"/>
              <a:t>ii</a:t>
            </a:r>
            <a:r>
              <a:rPr lang="ru-RU" sz="2400" i="1" dirty="0"/>
              <a:t>) новый механизм финансирования сельского хозяйства; (</a:t>
            </a:r>
            <a:r>
              <a:rPr lang="ru-RU" sz="2400" i="1" dirty="0" err="1"/>
              <a:t>iii</a:t>
            </a:r>
            <a:r>
              <a:rPr lang="ru-RU" sz="2400" i="1" dirty="0"/>
              <a:t>) развитие рынка; и (</a:t>
            </a:r>
            <a:r>
              <a:rPr lang="ru-RU" sz="2400" i="1" dirty="0" err="1"/>
              <a:t>iv</a:t>
            </a:r>
            <a:r>
              <a:rPr lang="ru-RU" sz="2400" i="1" dirty="0"/>
              <a:t>) управление проектом. </a:t>
            </a:r>
            <a:endParaRPr lang="ru-RU" sz="2400" dirty="0"/>
          </a:p>
        </p:txBody>
      </p:sp>
    </p:spTree>
  </p:cSld>
  <p:clrMapOvr>
    <a:masterClrMapping/>
  </p:clrMapOvr>
  <p:transition>
    <p:newsflash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428604"/>
            <a:ext cx="8572560" cy="61401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u="sng" dirty="0"/>
              <a:t>Компонент 1</a:t>
            </a:r>
            <a:r>
              <a:rPr lang="ru-RU" sz="2400" b="1" dirty="0"/>
              <a:t> </a:t>
            </a:r>
            <a:r>
              <a:rPr lang="ru-RU" sz="2400" dirty="0"/>
              <a:t>– </a:t>
            </a:r>
            <a:r>
              <a:rPr lang="ru-RU" sz="2400" i="1" dirty="0"/>
              <a:t>Разрешение долгов фермерских хозяйств.</a:t>
            </a:r>
            <a:r>
              <a:rPr lang="ru-RU" sz="2400" dirty="0"/>
              <a:t> </a:t>
            </a:r>
            <a:endParaRPr lang="ru-RU" sz="2400" dirty="0" smtClean="0"/>
          </a:p>
          <a:p>
            <a:pPr algn="ctr"/>
            <a:endParaRPr lang="ru-RU" sz="2400" dirty="0" smtClean="0"/>
          </a:p>
          <a:p>
            <a:pPr algn="just">
              <a:buFont typeface="Arial" pitchFamily="34" charset="0"/>
              <a:buChar char="•"/>
            </a:pPr>
            <a:r>
              <a:rPr lang="ru-RU" sz="2300" dirty="0"/>
              <a:t>С самого начала реализации Проекта, было предпринято много больших шагов в сфере разрешения долгов фермерских хозяйств, включая крупные внешние заимствования по государственным гарантиям, и действия Международного Валютного Фонда  по проведению программы мониторинга персонала и аудита Национального Банка Таджикистана. АБР в то время подготавливал программный для развития сектора кредит для реструктуризации хлопкового сектора, на базе рыночного и широко-секторного подхода к вопросу разрешения долгов фермерских хозяйств. Реализация предложенного программного для развития сектора кредитного проекта в последствии должна была в значительной мере определить требуемые изменения в масштабе и механизме реализации компонента 1 данного Проекта. </a:t>
            </a:r>
          </a:p>
        </p:txBody>
      </p:sp>
    </p:spTree>
  </p:cSld>
  <p:clrMapOvr>
    <a:masterClrMapping/>
  </p:clrMapOvr>
  <p:transition>
    <p:newsflash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142844" y="1857364"/>
            <a:ext cx="8786842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Компонент 2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– Новые механизмы финансирования сельского хозяйства.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endParaRPr lang="ru-RU" sz="2400" b="1" i="1" dirty="0"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По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субзаемным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соглашениям Правительство представило кредит в объеме $3 миллиона для кредитования хозяйств, которые завершили процесс разрешения долгов. Каждое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субзаемное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соглашение было выдано на срок в 7 лет с льготным периодом в 2 года,  и годовой ставкой в  4%.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  <p:transition>
    <p:newsflash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0" y="285728"/>
            <a:ext cx="8858280" cy="6309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Компонент 3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-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Развитие рынка.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 Несколько мер было предпринято  по Проекту для регулирования сортности и маркетинга, создания СП между Правительством и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международно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признанной независимой компанией контроллером по хлопку, и также таможенный склад будет предпринято в рамках проекта.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2000" dirty="0">
                <a:ea typeface="Calibri" pitchFamily="34" charset="0"/>
                <a:cs typeface="Times New Roman" pitchFamily="18" charset="0"/>
              </a:rPr>
              <a:t>	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В апреле 2006 года Правительство приняло постановление о переходе с текущего межгосударственного стандарта ГОСТ 3279-95   к принятию Международных стандартов классификации хлопка (МСКХ). Для полной реализации МСХК необходимо было провести еще три другие меры политических реформ, это: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 (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) отстранить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ТаджикСТАНДАРТ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от функции классификации хлопка и разрешить международной компании устанавливать сорта и классифицировать весь хлопок, сырец и волокно, произведенный в стране, по завершению лабораторий;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 (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ii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) государственные органы как Таможенные органы и ТУТБ будут признавать новые отчеты по сертификатам независимой инспекционной компании;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 и (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iii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) пересмотр процесса формирования экспортных цен в ТУТБ для отражения различий по качеству хлопка волокна.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  <p:transition>
    <p:newsflash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357158" y="214290"/>
            <a:ext cx="8572528" cy="637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В рамках стратегии развития рынка, Проект обеспечил  принятие международно</a:t>
            </a:r>
            <a:r>
              <a:rPr lang="ru-RU" sz="2400" dirty="0">
                <a:ea typeface="Calibri" pitchFamily="34" charset="0"/>
                <a:cs typeface="Times New Roman" pitchFamily="18" charset="0"/>
              </a:rPr>
              <a:t>-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признанных стандартов качества для хлопка волокна, Международных Стандартов Классификации Хлопка, </a:t>
            </a:r>
            <a:r>
              <a: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путем 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 (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) классификации всего хлопка, выращенного в стране, международно</a:t>
            </a:r>
            <a:r>
              <a:rPr lang="ru-RU" sz="2400" dirty="0">
                <a:ea typeface="Calibri" pitchFamily="34" charset="0"/>
                <a:cs typeface="Times New Roman" pitchFamily="18" charset="0"/>
              </a:rPr>
              <a:t>-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признанной аккредитованной организации; (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ii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) пересмотра формулы ценообразования на экспортный хлопок, применяемой в Таджикской Универсальной Товарно</a:t>
            </a:r>
            <a:r>
              <a:rPr lang="ru-RU" sz="2400" dirty="0" smtClean="0">
                <a:ea typeface="Calibri" pitchFamily="34" charset="0"/>
                <a:cs typeface="Times New Roman" pitchFamily="18" charset="0"/>
              </a:rPr>
              <a:t>-</a:t>
            </a:r>
            <a:r>
              <a:rPr lang="ru-RU" sz="2400" dirty="0">
                <a:ea typeface="Calibri" pitchFamily="34" charset="0"/>
                <a:cs typeface="Times New Roman" pitchFamily="18" charset="0"/>
              </a:rPr>
              <a:t>с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ырьевой Бирже, с целью отражения различий по качеству хлопка волокна;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lang="ru-RU" sz="2400" dirty="0"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400" dirty="0" smtClean="0"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iii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) рационализации регуляторной роли агентства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ТаджикСТАНДАРТ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;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lang="ru-RU" sz="2400" dirty="0"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400" dirty="0" smtClean="0"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и (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iv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) проведения широких программ по повышению информированности всех заинтересованных сторон. Проект также инфицировал открытие двух таможенных складов, которые отвечают международным требованиям, и которые будут управляться частным сектором.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  <p:transition>
    <p:newsflash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214282" y="1357298"/>
            <a:ext cx="8643998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Экономическая цена на хлопок сырец увеличилась с $330/т без проекта до $430/т с проектом – увеличение на 30%. Базисный экономический анализ дает экономическую внутреннюю норма доходности в 28.7%. Тестирование на чувствительность показала, что норма доходности  останется выше уровня в 20%  при снижении на 10% средней урожайности хлопка, достигнутой проектом (т.е. урожайность в 2,4 т/га снизится до 2,16 т/га, мировые цены на хлопок-волокно снизятся на 10% в течении периода охваченного анализом, или из-за сочетания снижения общемировых цен на волокно и снижения урожайности).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  <p:transition>
    <p:newsflash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86644" y="285728"/>
            <a:ext cx="1400156" cy="571504"/>
          </a:xfrm>
        </p:spPr>
        <p:txBody>
          <a:bodyPr>
            <a:noAutofit/>
          </a:bodyPr>
          <a:lstStyle/>
          <a:p>
            <a:pPr algn="r"/>
            <a:r>
              <a:rPr lang="ru-RU" sz="2800" dirty="0" smtClean="0"/>
              <a:t>Слайд 1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329642" cy="5572164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 smtClean="0"/>
              <a:t>Группа Всемирного Банка включает в себя Международный Банк Реконструкции и Развития (МБРР), Международную Ассоциацию Развития (МАР), Международную Финансовую Корпорацию (МФК), Многостороннее Агентство по гарантированию инвестиций (МАГИ) и Международный Центр по урегулированию инвестиционных споров (МЦУИС), которые объединяет одна центральная задача: </a:t>
            </a:r>
            <a:r>
              <a:rPr lang="ru-RU" i="1" dirty="0" smtClean="0"/>
              <a:t>помощь заемщикам в снижении бедности</a:t>
            </a:r>
            <a:r>
              <a:rPr lang="ru-RU" dirty="0" smtClean="0"/>
              <a:t>.</a:t>
            </a:r>
          </a:p>
          <a:p>
            <a:pPr algn="just"/>
            <a:r>
              <a:rPr lang="ru-RU" dirty="0" smtClean="0"/>
              <a:t>МБРР и МАР предоставляют займы и кредиты правительствам под проекты и программы, способствующие экономическому и социальному прогрессу, путем повышения производительности и продуктивности с целью улучшения условий жизни народа.  Наряду с займами кредитами, Всемирный Банк предоставляет рекомендации по мерам политики реформ, техническую помощь, а также оказывает содействие в мобилизации ресурсов.</a:t>
            </a:r>
          </a:p>
          <a:p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285720" y="500042"/>
            <a:ext cx="8572528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Также до определенной степени выгоды проекта в экономическом анализе были занижены, так как влияние проекта приведет к более высокой стоимости хлопка получаемым Таджикистаном на международных рынках. При валовом производстве  в 448 000 тонн хлопка сырца, увеличение экономической цены под влиянием проекта за хлопок-сырец находящегося у хозяйства,  приведет к возрастающей экономической выгоде для Республики Таджикистан в сумме 146 млн.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сомони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 ($ 45 млн.) в год. В данном расчете не принималось во внимание возможные изменения в структуре культур и увеличение урожайности, которые наверняка будут происходить в менее регулируемой среде и при возникновении дополнительных стимулов в виде увеличения цены на продукцию находящейся у хозяйства производителей.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  <p:transition>
    <p:newsflash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214290"/>
            <a:ext cx="9144000" cy="637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МБРР был образован в 1945 году и в настоящее время насчитывает 184 страны-участницы. МАР была образована в 1960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году и на данный момент насчитывает 164 стран члена. МАР оказывает помощь беднейшим развивающимся странам, которые не отвечают требованиям МБРР, МАР предоставляет кредиты беднейшим странам, в основном тем, чей валовой национальный продукт на душу населения составляет $925 и меньше (в долларах США, 1997 г.). Исходя из этого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критерия, подходящими являются 81 страна, и Таджикистан является одной из них. Это льготные кредиты, срок возврата 40 лет,  10 лет - льготный период при процентной ставке, равной нулю (плата за обслуживание 0,75%).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Республика Таджикистан стала членом Группы Всемирного Банка 4 июня 1993 года. В октябре 1996 года в Душанбе был открыт офис Всемирного Банка для осуществления взаимодействия, а затем, в декабре 1998 года он получил статус полноценного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странового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Офиса.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500042"/>
            <a:ext cx="835824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ru-RU" sz="2400" dirty="0"/>
              <a:t>Начиная с 1996 года, МАР одобрила восемнадцать проектов (плюс три дополнительных кредита) на общую сумму более 400 миллионов долларов США. До настоящего времени банк поддерживает проекты и осуществляет не кредитную деятельность, нацеленную на структурные преобразования, сельское хозяйство и сельское развитие, здравоохранение образование, социальную безопасность, реабилитацию инфраструктуры, управление стихийными бедствиями и другие. </a:t>
            </a:r>
            <a:endParaRPr lang="ru-RU" sz="2400" dirty="0" smtClean="0"/>
          </a:p>
          <a:p>
            <a:pPr algn="just">
              <a:buFont typeface="Arial" pitchFamily="34" charset="0"/>
              <a:buChar char="•"/>
            </a:pPr>
            <a:r>
              <a:rPr lang="ru-RU" sz="2400" dirty="0" smtClean="0"/>
              <a:t>С </a:t>
            </a:r>
            <a:r>
              <a:rPr lang="ru-RU" sz="2400" dirty="0"/>
              <a:t>помощью Проектов по поддержке приватизации хозяйств и реабилитации сельской инфраструктуры повысилась сельскохозяйственная продуктивность и права на пользование землей были переданы частным фермерам. </a:t>
            </a:r>
          </a:p>
          <a:p>
            <a:pPr algn="just"/>
            <a:endParaRPr lang="ru-RU" sz="2400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214282" y="1071546"/>
            <a:ext cx="8715404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Предлагаемая Банком Стратегия Помощи Стране (СПС) в отношении Таджикистана  имеет три основных направления: продолжение устойчивого институционального развития, содействие в развитии частного сектора и удовлетворение неотложных потребностей населения путем более активного участия сообществ. Основная цель стратегии заключается в оказании поддержки при переходе к рыночной экономике с целью улучшения продуктивности, усовершенствования социальных услуг для улучшения показателей по социальным секторам и содействия экономическому росту на основе равенства, а также сокращения уровня бедности.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357158" y="785794"/>
            <a:ext cx="850109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Создание устойчивых институтов, направленных на развитие рыночной экономики. Учитывая ограниченные средства, выделяемые МАР и во избежание повторения работы, проводимой другими партнерами по развитию, стратегия помощи стране продолжает фокусировать внимание на реформировании сектора государственного управления (включая реформирование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госслужбы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, таможенных органов и бюджетного процесса), базовом образовании и здравоохранении. Более конкретно, в рамках данной стратегии реализуются два новых инвестиционных проекта: Проект по модернизации системы образования и второй Проект в области здравоохранения. Кроме того, Всемирный Банк будет продолжать поддерживать процесс приватизации в энергетическом секторе.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285720" y="214290"/>
            <a:ext cx="8572528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В будущем Всемирный Банк  будет оказывать содействие росту на основе равенства через развитие частного сектора. Основное внимание уделяется экономическому росту и созданию рабочих мест посредством улучшения инвестиционного климата. Учитывая что многие из этих требований имеют долгосрочный характер, упор стратегии будет сделан на содействие в развитии малых и средних предприятий  и малых частных семейных фермерских хозяйств. 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Другим направлением  поддержки будет удовлетворение неотложных потребностей населения через более активное участие на уровне местных общин. Поддержка деятельности общин будет осуществляться через инвестиции в микро-проекты и доступ к микро-кредитам с целью более полного наделения полномочиями и обеспечения интеграции общества. Опыт показывает, что участие общин приводит к усовершенствованию управления и системы предоставления государственных услуг через рациональное и более эффективное использование выделяемых средств.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  <p:transition>
    <p:newsflash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214282" y="1214422"/>
            <a:ext cx="8643966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Другим наиболее  важным партнёром  Республики  Таджикистан является Азиатский Банк Развития который, осуществляющим многостороннюю деятельность, направленную на сокращение уровня бедности. В 1966 году, когда АБР был учрежден, в его состав входили 31 страна-член Банка, а в настоящее время - это количество возросло до 63 стран, как внутри, так и за пределами Азиатского и Тихоокеанского регионов. Штаб-квартира АБР находится в Маниле, Филиппины. АБР имеет 23 представительства по всему миру и насчитывает почти 2000 штатных сотрудников, представляющих почти 50 стран.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  <p:transition>
    <p:newsflash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857232"/>
            <a:ext cx="807249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ru-RU" sz="2400" dirty="0"/>
              <a:t>Главной задачей Азиатскою Банка Развития является сокращение уровня бедности через устойчивый экономический рост в интересах бедных слоев населения, обеспечение развития социальной сферы и эффективной системы управления. В этой связи деятельность АБР способствует экономическому росту, развитию человеческих ресурсов, и направлена на улучшение положения женщин, а также защиту окружающей среды. Осуществляя свою деятельность, АБР стремится повысить управленческий потенциал государственного сектора Республики, развить человеческие ресурсы и способствует эффективному использованию природных ресурсов.</a:t>
            </a:r>
          </a:p>
        </p:txBody>
      </p:sp>
    </p:spTree>
  </p:cSld>
  <p:clrMapOvr>
    <a:masterClrMapping/>
  </p:clrMapOvr>
  <p:transition>
    <p:newsflash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103</TotalTime>
  <Words>1959</Words>
  <Application>Microsoft Office PowerPoint</Application>
  <PresentationFormat>Экран (4:3)</PresentationFormat>
  <Paragraphs>48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Поток</vt:lpstr>
      <vt:lpstr>Презентация  доклада на тему: «Внешние инвестиции  как фактор  формирования  устойчивой национальной экономики» </vt:lpstr>
      <vt:lpstr>Слайд 1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 доклада на тему: «Внешние инвестиции  как фактор  формирования  устойчивой национальной экономики»</dc:title>
  <dc:creator>USER</dc:creator>
  <cp:lastModifiedBy>USER</cp:lastModifiedBy>
  <cp:revision>14</cp:revision>
  <dcterms:created xsi:type="dcterms:W3CDTF">2014-05-05T05:02:01Z</dcterms:created>
  <dcterms:modified xsi:type="dcterms:W3CDTF">2014-05-05T06:46:41Z</dcterms:modified>
</cp:coreProperties>
</file>