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4" r:id="rId3"/>
    <p:sldId id="259" r:id="rId4"/>
    <p:sldId id="292" r:id="rId5"/>
    <p:sldId id="355" r:id="rId6"/>
    <p:sldId id="265" r:id="rId7"/>
    <p:sldId id="356" r:id="rId8"/>
    <p:sldId id="258" r:id="rId9"/>
    <p:sldId id="275" r:id="rId10"/>
    <p:sldId id="269" r:id="rId11"/>
    <p:sldId id="380" r:id="rId12"/>
    <p:sldId id="353" r:id="rId13"/>
    <p:sldId id="280" r:id="rId14"/>
    <p:sldId id="352" r:id="rId15"/>
    <p:sldId id="279" r:id="rId16"/>
    <p:sldId id="271" r:id="rId17"/>
    <p:sldId id="276" r:id="rId18"/>
    <p:sldId id="357" r:id="rId19"/>
    <p:sldId id="358" r:id="rId20"/>
    <p:sldId id="368" r:id="rId21"/>
    <p:sldId id="361" r:id="rId22"/>
    <p:sldId id="362" r:id="rId23"/>
    <p:sldId id="363" r:id="rId24"/>
    <p:sldId id="364" r:id="rId25"/>
    <p:sldId id="378" r:id="rId26"/>
    <p:sldId id="365" r:id="rId27"/>
    <p:sldId id="366" r:id="rId28"/>
    <p:sldId id="369" r:id="rId29"/>
    <p:sldId id="367" r:id="rId30"/>
    <p:sldId id="377" r:id="rId31"/>
    <p:sldId id="370" r:id="rId32"/>
    <p:sldId id="371" r:id="rId33"/>
    <p:sldId id="373" r:id="rId34"/>
    <p:sldId id="375" r:id="rId35"/>
    <p:sldId id="374" r:id="rId36"/>
    <p:sldId id="376" r:id="rId37"/>
    <p:sldId id="379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0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88102-F34B-144A-9BED-97E6A56AD1F3}" type="datetimeFigureOut">
              <a:rPr lang="fr-FR" smtClean="0"/>
              <a:t>06/05/14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EB3CF-CB49-1940-A4ED-78236F82B6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45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C1BA0-D41E-F14A-84E3-3293F1246CB3}" type="datetimeFigureOut">
              <a:rPr lang="fr-FR" smtClean="0"/>
              <a:t>06/05/14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2D015-58A2-CF41-A577-0BA6E605CE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07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2D015-58A2-CF41-A577-0BA6E605CE3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06/05/14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06/05/14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06/05/14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0700" y="819150"/>
            <a:ext cx="7543800" cy="1517649"/>
          </a:xfrm>
          <a:solidFill>
            <a:srgbClr val="0000FF"/>
          </a:solidFill>
        </p:spPr>
        <p:txBody>
          <a:bodyPr/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Политика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стран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Евросоюза (ЕС) по разработке налоговых стимулов </a:t>
            </a:r>
            <a:r>
              <a:rPr lang="ru-RU" sz="3200" dirty="0" smtClean="0">
                <a:solidFill>
                  <a:schemeClr val="bg1"/>
                </a:solidFill>
              </a:rPr>
              <a:t>для</a:t>
            </a:r>
            <a:r>
              <a:rPr lang="fr-FR" sz="3200" dirty="0" smtClean="0">
                <a:solidFill>
                  <a:schemeClr val="bg1"/>
                </a:solidFill>
              </a:rPr>
              <a:t>  </a:t>
            </a:r>
            <a:r>
              <a:rPr lang="ru-RU" sz="3200" dirty="0" smtClean="0">
                <a:solidFill>
                  <a:schemeClr val="bg1"/>
                </a:solidFill>
              </a:rPr>
              <a:t>инновационного предпринимательства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5210" y="5589493"/>
            <a:ext cx="7318189" cy="702235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Dr PR pierre LOUIS Cabagnols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1" y="2500165"/>
            <a:ext cx="3424239" cy="266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48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" y="165100"/>
            <a:ext cx="8267700" cy="647700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latin typeface="Times"/>
                <a:ea typeface="Times New Roman"/>
                <a:cs typeface="Times New Roman"/>
              </a:rPr>
              <a:t>Инновация это предпринимательский </a:t>
            </a:r>
            <a:r>
              <a:rPr lang="ru-RU" sz="3200" dirty="0" smtClean="0">
                <a:solidFill>
                  <a:schemeClr val="bg1"/>
                </a:solidFill>
                <a:latin typeface="Times"/>
                <a:ea typeface="Times New Roman"/>
                <a:cs typeface="Times New Roman"/>
              </a:rPr>
              <a:t>процесс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pPr marL="114300" indent="0">
              <a:buNone/>
            </a:pPr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r>
              <a:rPr lang="ru-RU" sz="2800" dirty="0" smtClean="0">
                <a:latin typeface="Times"/>
                <a:ea typeface="Times New Roman"/>
                <a:cs typeface="Times New Roman"/>
              </a:rPr>
              <a:t>С высокими экономическими рисками</a:t>
            </a:r>
          </a:p>
          <a:p>
            <a:pPr marL="114300" indent="0">
              <a:buNone/>
            </a:pPr>
            <a:endParaRPr lang="ru-RU" sz="2400" dirty="0">
              <a:latin typeface="Times"/>
              <a:ea typeface="Times New Roman"/>
              <a:cs typeface="Times New Roman"/>
            </a:endParaRPr>
          </a:p>
          <a:p>
            <a:r>
              <a:rPr lang="ru-RU" sz="2400" dirty="0" smtClean="0">
                <a:latin typeface="Times"/>
                <a:ea typeface="Times New Roman"/>
                <a:cs typeface="Times New Roman"/>
              </a:rPr>
              <a:t>Ключевой фактор</a:t>
            </a:r>
            <a:r>
              <a:rPr lang="fr-FR" sz="2400" dirty="0" smtClean="0">
                <a:latin typeface="Times"/>
                <a:ea typeface="Times New Roman"/>
                <a:cs typeface="Times New Roman"/>
              </a:rPr>
              <a:t> :</a:t>
            </a:r>
            <a:endParaRPr lang="ru-RU" sz="2400" dirty="0" smtClean="0">
              <a:latin typeface="Times"/>
              <a:ea typeface="Times New Roman"/>
              <a:cs typeface="Times New Roman"/>
            </a:endParaRPr>
          </a:p>
          <a:p>
            <a:pPr lvl="1"/>
            <a:r>
              <a:rPr lang="ru-RU" sz="2400" dirty="0" smtClean="0">
                <a:latin typeface="Times"/>
                <a:ea typeface="Times New Roman"/>
                <a:cs typeface="Times New Roman"/>
              </a:rPr>
              <a:t>НИОКР </a:t>
            </a:r>
            <a:r>
              <a:rPr lang="ru-RU" sz="2400" dirty="0">
                <a:latin typeface="Times"/>
                <a:ea typeface="Times New Roman"/>
                <a:cs typeface="Times New Roman"/>
              </a:rPr>
              <a:t>(</a:t>
            </a:r>
            <a:r>
              <a:rPr lang="ru-RU" sz="2400" dirty="0">
                <a:latin typeface="Times"/>
                <a:ea typeface="ＭＳ 明朝"/>
                <a:cs typeface="Arial"/>
              </a:rPr>
              <a:t>Научно-исследовательские и опытно-конструкторские разработки)</a:t>
            </a:r>
            <a:r>
              <a:rPr lang="ru-RU" sz="2400" dirty="0">
                <a:latin typeface="Times"/>
                <a:ea typeface="Times New Roman"/>
                <a:cs typeface="Times New Roman"/>
              </a:rPr>
              <a:t> </a:t>
            </a:r>
            <a:endParaRPr lang="fr-FR" sz="2400" dirty="0">
              <a:latin typeface="Times"/>
              <a:ea typeface="Times New Roman"/>
              <a:cs typeface="Times New Roman"/>
            </a:endParaRPr>
          </a:p>
          <a:p>
            <a:pPr lvl="1"/>
            <a:endParaRPr lang="fr-FR" sz="2400" dirty="0">
              <a:latin typeface="Times"/>
              <a:ea typeface="Times New Roman"/>
              <a:cs typeface="Times New Roman"/>
            </a:endParaRPr>
          </a:p>
          <a:p>
            <a:pPr lvl="1"/>
            <a:r>
              <a:rPr lang="ru-RU" sz="2400" dirty="0" smtClean="0">
                <a:latin typeface="Times"/>
                <a:ea typeface="Times New Roman"/>
                <a:cs typeface="Times New Roman"/>
              </a:rPr>
              <a:t> показатель</a:t>
            </a:r>
            <a:r>
              <a:rPr lang="fr-FR" sz="2400" dirty="0" smtClean="0">
                <a:latin typeface="Times"/>
                <a:ea typeface="Times New Roman"/>
                <a:cs typeface="Times New Roman"/>
              </a:rPr>
              <a:t>: </a:t>
            </a:r>
            <a:r>
              <a:rPr lang="ru-RU" sz="2400" dirty="0" smtClean="0">
                <a:latin typeface="Times"/>
                <a:ea typeface="Times New Roman"/>
                <a:cs typeface="Times New Roman"/>
              </a:rPr>
              <a:t> объем </a:t>
            </a:r>
            <a:r>
              <a:rPr lang="ru-RU" sz="2400" dirty="0">
                <a:latin typeface="Times"/>
                <a:ea typeface="Times New Roman"/>
                <a:cs typeface="Times New Roman"/>
              </a:rPr>
              <a:t>инвестиции по отношению к </a:t>
            </a:r>
            <a:r>
              <a:rPr lang="ru-RU" dirty="0">
                <a:latin typeface="Times"/>
                <a:ea typeface="Times New Roman"/>
                <a:cs typeface="Times New Roman"/>
              </a:rPr>
              <a:t>ВВП</a:t>
            </a:r>
            <a:r>
              <a:rPr lang="fr-FR" dirty="0"/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21279"/>
              </p:ext>
            </p:extLst>
          </p:nvPr>
        </p:nvGraphicFramePr>
        <p:xfrm>
          <a:off x="596900" y="1028700"/>
          <a:ext cx="7480300" cy="14198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87167"/>
                <a:gridCol w="3993133"/>
              </a:tblGrid>
              <a:tr h="7797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производство нового продукта со существующей технологией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производство уже существующего продукта с новой технологией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производство нового продукта с новой технологией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06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399" y="168276"/>
            <a:ext cx="7620000" cy="7540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Важный роль инновационных сетей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9" y="1181100"/>
            <a:ext cx="8067873" cy="543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7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429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Налоговые схемы для стимула 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600200"/>
            <a:ext cx="70739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5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7759700" cy="690562"/>
          </a:xfrm>
          <a:solidFill>
            <a:srgbClr val="0000FF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"/>
                <a:ea typeface="Cambria"/>
                <a:cs typeface="Garamond"/>
              </a:rPr>
              <a:t>Инвестиции в </a:t>
            </a:r>
            <a:r>
              <a:rPr lang="ru-RU" dirty="0">
                <a:solidFill>
                  <a:schemeClr val="bg1"/>
                </a:solidFill>
                <a:latin typeface="Times"/>
                <a:ea typeface="Times New Roman"/>
                <a:cs typeface="Times New Roman"/>
              </a:rPr>
              <a:t>НИОКР</a:t>
            </a:r>
            <a:r>
              <a:rPr lang="ru-RU" dirty="0">
                <a:solidFill>
                  <a:schemeClr val="bg1"/>
                </a:solidFill>
                <a:latin typeface="Times"/>
                <a:ea typeface="Cambria"/>
                <a:cs typeface="Garamond"/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417638"/>
            <a:ext cx="7924800" cy="49831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ru-RU" sz="4500" b="1" dirty="0" smtClean="0">
                <a:latin typeface="Times"/>
                <a:ea typeface="Cambria"/>
                <a:cs typeface="Garamond"/>
              </a:rPr>
              <a:t>Для </a:t>
            </a:r>
            <a:r>
              <a:rPr lang="ru-RU" sz="4500" b="1" dirty="0">
                <a:latin typeface="Times"/>
                <a:ea typeface="Cambria"/>
                <a:cs typeface="Garamond"/>
              </a:rPr>
              <a:t>налогообложения </a:t>
            </a:r>
            <a:r>
              <a:rPr lang="fr-FR" sz="4500" dirty="0" smtClean="0">
                <a:latin typeface="Times"/>
                <a:ea typeface="Cambria"/>
                <a:cs typeface="Garamond"/>
              </a:rPr>
              <a:t>:</a:t>
            </a:r>
            <a:r>
              <a:rPr lang="ru-RU" sz="4500" dirty="0" smtClean="0">
                <a:latin typeface="Times"/>
                <a:ea typeface="Cambria"/>
                <a:cs typeface="Garamond"/>
              </a:rPr>
              <a:t> НИОКР </a:t>
            </a:r>
            <a:r>
              <a:rPr lang="fr-FR" sz="4500" dirty="0" smtClean="0">
                <a:latin typeface="Times"/>
                <a:ea typeface="Cambria"/>
                <a:cs typeface="Garamond"/>
              </a:rPr>
              <a:t> </a:t>
            </a:r>
            <a:r>
              <a:rPr lang="ru-RU" sz="4500" dirty="0" smtClean="0">
                <a:latin typeface="Times"/>
                <a:ea typeface="Cambria"/>
                <a:cs typeface="Garamond"/>
              </a:rPr>
              <a:t>это расходы</a:t>
            </a:r>
            <a:r>
              <a:rPr lang="ru-RU" sz="4500" b="1" dirty="0" smtClean="0">
                <a:latin typeface="Times"/>
                <a:ea typeface="Cambria"/>
                <a:cs typeface="Garamond"/>
              </a:rPr>
              <a:t> </a:t>
            </a:r>
            <a:r>
              <a:rPr lang="ru-RU" sz="4500" dirty="0">
                <a:latin typeface="Times"/>
                <a:ea typeface="Times New Roman"/>
                <a:cs typeface="Times New Roman"/>
              </a:rPr>
              <a:t>предприятия, направленные на повышение будущей деятельности не пользуясь традиционными формами физического капитала. </a:t>
            </a:r>
            <a:r>
              <a:rPr lang="ru-RU" sz="4500" dirty="0" smtClean="0">
                <a:latin typeface="Times"/>
                <a:ea typeface="Times New Roman"/>
                <a:cs typeface="Times New Roman"/>
              </a:rPr>
              <a:t>Это касается </a:t>
            </a:r>
            <a:r>
              <a:rPr lang="ru-RU" sz="4500" b="1" dirty="0" err="1" smtClean="0">
                <a:latin typeface="Times"/>
                <a:ea typeface="Times New Roman"/>
                <a:cs typeface="Times New Roman"/>
              </a:rPr>
              <a:t>нематерильной</a:t>
            </a:r>
            <a:r>
              <a:rPr lang="ru-RU" sz="4500" b="1" dirty="0" smtClean="0">
                <a:latin typeface="Times"/>
                <a:ea typeface="Times New Roman"/>
                <a:cs typeface="Times New Roman"/>
              </a:rPr>
              <a:t> собственности</a:t>
            </a:r>
            <a:endParaRPr lang="ru-RU" sz="4500" b="1" dirty="0">
              <a:latin typeface="Times"/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sz="4500" b="1" dirty="0" smtClean="0">
                <a:latin typeface="Times"/>
                <a:ea typeface="ＭＳ 明朝"/>
                <a:cs typeface="Times New Roman"/>
              </a:rPr>
              <a:t>Приемлемость </a:t>
            </a:r>
            <a:r>
              <a:rPr lang="ru-RU" sz="4500" b="1" dirty="0">
                <a:latin typeface="Times"/>
                <a:ea typeface="ＭＳ 明朝"/>
                <a:cs typeface="Times New Roman"/>
              </a:rPr>
              <a:t>расходов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по инвестиции в 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НИОКР по разному в ЕС</a:t>
            </a:r>
          </a:p>
          <a:p>
            <a:pPr lvl="1">
              <a:spcAft>
                <a:spcPts val="600"/>
              </a:spcAft>
            </a:pPr>
            <a:r>
              <a:rPr lang="ru-RU" sz="4500" dirty="0" smtClean="0">
                <a:latin typeface="Times"/>
                <a:ea typeface="ＭＳ 明朝"/>
                <a:cs typeface="Times New Roman"/>
              </a:rPr>
              <a:t>Цели  увеличение,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уровень, и сочетание уровня и увеличения 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инвестиций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. </a:t>
            </a:r>
            <a:endParaRPr lang="ru-RU" sz="4500" dirty="0" smtClean="0">
              <a:latin typeface="Times"/>
              <a:ea typeface="ＭＳ 明朝"/>
              <a:cs typeface="Times New Roman"/>
            </a:endParaRPr>
          </a:p>
          <a:p>
            <a:pPr lvl="1">
              <a:spcAft>
                <a:spcPts val="600"/>
              </a:spcAft>
            </a:pPr>
            <a:r>
              <a:rPr lang="fr-FR" sz="4500" dirty="0" smtClean="0">
                <a:latin typeface="Times"/>
                <a:ea typeface="ＭＳ 明朝"/>
                <a:cs typeface="Times New Roman"/>
              </a:rPr>
              <a:t>O</a:t>
            </a:r>
            <a:r>
              <a:rPr lang="ru-RU" sz="4500" dirty="0" err="1" smtClean="0">
                <a:latin typeface="Times"/>
                <a:ea typeface="ＭＳ 明朝"/>
                <a:cs typeface="Times New Roman"/>
              </a:rPr>
              <a:t>сновные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расходы, расходы определенных предпринимательских структур как МСП,  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   </a:t>
            </a:r>
            <a:endParaRPr lang="ru-RU" sz="4500" dirty="0"/>
          </a:p>
          <a:p>
            <a:pPr lvl="1">
              <a:spcAft>
                <a:spcPts val="600"/>
              </a:spcAft>
            </a:pPr>
            <a:r>
              <a:rPr lang="ru-RU" sz="4500" dirty="0" smtClean="0">
                <a:latin typeface="Times"/>
                <a:ea typeface="ＭＳ 明朝"/>
                <a:cs typeface="Times New Roman"/>
              </a:rPr>
              <a:t>Расходы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по сотрудничеству с фирмами, расходы по коммерческим фирмам и </a:t>
            </a:r>
            <a:r>
              <a:rPr lang="ru-RU" sz="4500" dirty="0" err="1" smtClean="0">
                <a:latin typeface="Times"/>
                <a:ea typeface="ＭＳ 明朝"/>
                <a:cs typeface="Times New Roman"/>
              </a:rPr>
              <a:t>субконтрактам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,</a:t>
            </a:r>
          </a:p>
          <a:p>
            <a:pPr lvl="1">
              <a:spcAft>
                <a:spcPts val="600"/>
              </a:spcAft>
            </a:pPr>
            <a:r>
              <a:rPr lang="ru-RU" sz="4500" dirty="0" smtClean="0">
                <a:latin typeface="Times"/>
                <a:ea typeface="ＭＳ 明朝"/>
                <a:cs typeface="Times New Roman"/>
              </a:rPr>
              <a:t> </a:t>
            </a:r>
            <a:r>
              <a:rPr lang="ru-RU" sz="4500" dirty="0" err="1">
                <a:latin typeface="Times"/>
                <a:ea typeface="ＭＳ 明朝"/>
                <a:cs typeface="Times New Roman"/>
              </a:rPr>
              <a:t>Приемливость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 этих льгот толкуются по разному в ЕС администрацией </a:t>
            </a:r>
            <a:endParaRPr lang="ru-RU" sz="4500" dirty="0" smtClean="0">
              <a:latin typeface="Times"/>
              <a:ea typeface="ＭＳ 明朝"/>
              <a:cs typeface="Times New Roman"/>
            </a:endParaRPr>
          </a:p>
          <a:p>
            <a:pPr marL="114300" indent="0">
              <a:spcAft>
                <a:spcPts val="600"/>
              </a:spcAft>
              <a:buNone/>
            </a:pPr>
            <a:r>
              <a:rPr lang="ru-RU" sz="4500" dirty="0" smtClean="0">
                <a:latin typeface="Times"/>
                <a:ea typeface="ＭＳ 明朝"/>
                <a:cs typeface="Times New Roman"/>
              </a:rPr>
              <a:t>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Крупные частные фирмы 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. налоговые  схемы чтобы </a:t>
            </a:r>
            <a:r>
              <a:rPr lang="ru-RU" sz="4500" dirty="0">
                <a:latin typeface="Times"/>
                <a:ea typeface="ＭＳ 明朝"/>
                <a:cs typeface="Times New Roman"/>
              </a:rPr>
              <a:t>почти не платить 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налоги</a:t>
            </a:r>
            <a:r>
              <a:rPr lang="ru-RU" sz="4500" dirty="0"/>
              <a:t> </a:t>
            </a:r>
            <a:r>
              <a:rPr lang="ru-RU" sz="4500" dirty="0" err="1" smtClean="0">
                <a:latin typeface="Times"/>
                <a:ea typeface="ＭＳ 明朝"/>
                <a:cs typeface="Times New Roman"/>
              </a:rPr>
              <a:t>Тотал</a:t>
            </a:r>
            <a:r>
              <a:rPr lang="ru-RU" sz="4500" dirty="0" smtClean="0">
                <a:latin typeface="Times"/>
                <a:ea typeface="ＭＳ 明朝"/>
                <a:cs typeface="Times New Roman"/>
              </a:rPr>
              <a:t> </a:t>
            </a:r>
          </a:p>
          <a:p>
            <a:pPr>
              <a:spcAft>
                <a:spcPts val="600"/>
              </a:spcAft>
            </a:pPr>
            <a:endParaRPr lang="ru-RU" sz="2600" dirty="0" smtClean="0">
              <a:latin typeface="Times"/>
              <a:ea typeface="ＭＳ 明朝"/>
              <a:cs typeface="Times New Roman"/>
            </a:endParaRPr>
          </a:p>
          <a:p>
            <a:pPr marL="114300" indent="0">
              <a:spcAft>
                <a:spcPts val="600"/>
              </a:spcAft>
              <a:buNone/>
            </a:pPr>
            <a:r>
              <a:rPr lang="ru-RU" sz="2600" dirty="0" smtClean="0">
                <a:latin typeface="Times"/>
                <a:ea typeface="ＭＳ 明朝"/>
                <a:cs typeface="Times New Roman"/>
              </a:rPr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613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25462"/>
          </a:xfrm>
          <a:solidFill>
            <a:srgbClr val="0000FF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Расходы НИОКР к ВВП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14400"/>
            <a:ext cx="67818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6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50862"/>
          </a:xfrm>
          <a:solidFill>
            <a:srgbClr val="0000FF"/>
          </a:solidFill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Предоставление инвестиции в НИОКР к ВВП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28700"/>
            <a:ext cx="7620000" cy="5372100"/>
          </a:xfrm>
        </p:spPr>
        <p:txBody>
          <a:bodyPr>
            <a:normAutofit/>
          </a:bodyPr>
          <a:lstStyle/>
          <a:p>
            <a:r>
              <a:rPr lang="ru-RU" dirty="0">
                <a:latin typeface="Times"/>
                <a:ea typeface="Cambria"/>
                <a:cs typeface="Garamond"/>
              </a:rPr>
              <a:t>И</a:t>
            </a:r>
            <a:r>
              <a:rPr lang="ru-RU" dirty="0" smtClean="0">
                <a:latin typeface="Times"/>
                <a:ea typeface="Cambria"/>
                <a:cs typeface="Garamond"/>
              </a:rPr>
              <a:t>нвестиции </a:t>
            </a:r>
            <a:r>
              <a:rPr lang="ru-RU" dirty="0">
                <a:latin typeface="Times"/>
                <a:ea typeface="Cambria"/>
                <a:cs typeface="Garamond"/>
              </a:rPr>
              <a:t>в </a:t>
            </a:r>
            <a:r>
              <a:rPr lang="ru-RU" dirty="0">
                <a:latin typeface="Times"/>
                <a:ea typeface="Times New Roman"/>
                <a:cs typeface="Times New Roman"/>
              </a:rPr>
              <a:t>(НИОКР) </a:t>
            </a:r>
            <a:r>
              <a:rPr lang="ru-RU" dirty="0" smtClean="0">
                <a:latin typeface="Times"/>
                <a:ea typeface="ＭＳ 明朝"/>
                <a:cs typeface="Times New Roman"/>
              </a:rPr>
              <a:t>ЕС среднее </a:t>
            </a:r>
            <a:r>
              <a:rPr lang="ru-RU" dirty="0">
                <a:latin typeface="Times"/>
                <a:ea typeface="ＭＳ 明朝"/>
                <a:cs typeface="Times New Roman"/>
              </a:rPr>
              <a:t>3%/ВВП до </a:t>
            </a:r>
            <a:r>
              <a:rPr lang="ru-RU" dirty="0" smtClean="0">
                <a:latin typeface="Times"/>
                <a:ea typeface="ＭＳ 明朝"/>
                <a:cs typeface="Times New Roman"/>
              </a:rPr>
              <a:t>2020</a:t>
            </a:r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pPr marL="114300" indent="0">
              <a:buNone/>
            </a:pPr>
            <a:endParaRPr lang="fr-FR" dirty="0">
              <a:solidFill>
                <a:srgbClr val="000000"/>
              </a:solidFill>
              <a:latin typeface="Times"/>
              <a:ea typeface="Times New Roman"/>
              <a:cs typeface="Times New Roman"/>
            </a:endParaRPr>
          </a:p>
          <a:p>
            <a:r>
              <a:rPr lang="ru-RU" dirty="0"/>
              <a:t>Годовое число заявок </a:t>
            </a:r>
            <a:r>
              <a:rPr lang="ru-RU" dirty="0" smtClean="0"/>
              <a:t>патентов; </a:t>
            </a:r>
          </a:p>
          <a:p>
            <a:endParaRPr lang="ru-RU" dirty="0"/>
          </a:p>
          <a:p>
            <a:r>
              <a:rPr lang="ru-RU" dirty="0" smtClean="0"/>
              <a:t>Патент нематериальный актив, </a:t>
            </a:r>
            <a:r>
              <a:rPr lang="ru-RU" dirty="0"/>
              <a:t>по ст.38 Международных Бухгалтерских Стандартов (IAS) и результатом инвестиции в предпринимательской деятельности НИОКР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Новый патент или простое улучшение существующих патентов? 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Не </a:t>
            </a:r>
            <a:r>
              <a:rPr lang="ru-RU" dirty="0"/>
              <a:t>все экономисты считают этот показатель значительным для оценки политики инновации</a:t>
            </a: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72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540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>
                <a:solidFill>
                  <a:schemeClr val="bg1">
                    <a:lumMod val="95000"/>
                  </a:schemeClr>
                </a:solidFill>
              </a:rPr>
              <a:t>Э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ффективность налогового кредита</a:t>
            </a:r>
            <a:endParaRPr lang="fr-FR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0000"/>
            <a:ext cx="7620000" cy="5130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стимулирования 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инновации в НИОКР,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ЕС 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:</a:t>
            </a: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налоговые 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льготы </a:t>
            </a:r>
            <a:endParaRPr lang="fr-FR" dirty="0" smtClean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налоговый кредит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(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чем субсидии</a:t>
            </a:r>
            <a:r>
              <a:rPr lang="fr-FR" dirty="0"/>
              <a:t> </a:t>
            </a:r>
            <a:r>
              <a:rPr lang="fr-FR" dirty="0" smtClean="0"/>
              <a:t>)</a:t>
            </a:r>
          </a:p>
          <a:p>
            <a:r>
              <a:rPr lang="ru-RU" dirty="0" smtClean="0"/>
              <a:t>Поощряют частный сектор инвестировать</a:t>
            </a:r>
          </a:p>
          <a:p>
            <a:endParaRPr lang="fr-FR" dirty="0"/>
          </a:p>
          <a:p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Большинство стран как Франция, Италия совмещают оба пособия и налоговые льготы. </a:t>
            </a:r>
            <a:endParaRPr lang="ru-RU" dirty="0" smtClean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endParaRPr lang="ru-RU" dirty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Но 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Швеция и Финляндия, где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не применяются 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только налоговые кредиты, считаются среди самых эффективных стран по инновации в мире. </a:t>
            </a:r>
            <a:endParaRPr lang="ru-RU" dirty="0" smtClean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endParaRPr lang="ru-RU" dirty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"/>
              </a:rPr>
              <a:t>налоговых кредитов по НИОКР крупным частным корпорациям не является ключевым стимулом поскольку они получают тоже щедрые гранты и субсидии</a:t>
            </a:r>
            <a:endParaRPr lang="fr-FR" dirty="0">
              <a:ea typeface="Calibri"/>
              <a:cs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endParaRPr lang="ru-RU" dirty="0">
              <a:solidFill>
                <a:srgbClr val="000000"/>
              </a:solidFill>
              <a:latin typeface="Times"/>
              <a:ea typeface="ＭＳ 明朝"/>
              <a:cs typeface="Time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34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413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Эффективность налогового кредита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7300"/>
            <a:ext cx="7620000" cy="4800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НК Поощряет </a:t>
            </a:r>
            <a:r>
              <a:rPr lang="ru-RU" dirty="0"/>
              <a:t>частный сектор инвестировать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НК стимулирует инвестицию </a:t>
            </a:r>
            <a:r>
              <a:rPr lang="ru-RU" dirty="0"/>
              <a:t>ч</a:t>
            </a:r>
            <a:r>
              <a:rPr lang="ru-RU" dirty="0" smtClean="0"/>
              <a:t>астных компаний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НК не стимул для крупных корпораций которые получают разные гранты</a:t>
            </a:r>
            <a:endParaRPr lang="fr-FR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У Швеции и Финляндии нет этого</a:t>
            </a:r>
            <a:r>
              <a:rPr lang="fr-FR" dirty="0" smtClean="0"/>
              <a:t>: </a:t>
            </a:r>
            <a:r>
              <a:rPr lang="ru-RU" b="1" u="sng" dirty="0" smtClean="0"/>
              <a:t>лидеры по инвестиции в инновацию</a:t>
            </a:r>
          </a:p>
          <a:p>
            <a:endParaRPr lang="ru-RU" b="1" u="sng" dirty="0"/>
          </a:p>
          <a:p>
            <a:r>
              <a:rPr lang="ru-RU" b="1" u="sng" dirty="0" smtClean="0"/>
              <a:t>Но НК не однозначен по всем странам </a:t>
            </a:r>
            <a:r>
              <a:rPr lang="fr-FR" b="1" u="sng" dirty="0" smtClean="0"/>
              <a:t>(</a:t>
            </a:r>
            <a:r>
              <a:rPr lang="ru-RU" b="1" u="sng" dirty="0" smtClean="0"/>
              <a:t>потолок, </a:t>
            </a:r>
            <a:r>
              <a:rPr lang="ru-RU" b="1" u="sng" dirty="0" err="1" smtClean="0"/>
              <a:t>приемливость</a:t>
            </a:r>
            <a:r>
              <a:rPr lang="ru-RU" b="1" u="sng" dirty="0"/>
              <a:t> </a:t>
            </a:r>
            <a:r>
              <a:rPr lang="ru-RU" b="1" u="sng" dirty="0" smtClean="0"/>
              <a:t>расходов, меняется по времени</a:t>
            </a:r>
            <a:r>
              <a:rPr lang="fr-FR" b="1" u="sng" dirty="0" smtClean="0"/>
              <a:t>)</a:t>
            </a:r>
            <a:endParaRPr lang="ru-RU" b="1" u="sng" dirty="0" smtClean="0"/>
          </a:p>
          <a:p>
            <a:pPr marL="114300" indent="0"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пр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ВБ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 : 150% для МСП, и 125% для  крупных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корпораций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 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 </a:t>
            </a:r>
            <a:r>
              <a:rPr lang="ru-RU" dirty="0" err="1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Субзидии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не дают сильную мотивацию 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Calibri"/>
              </a:rPr>
              <a:t>  </a:t>
            </a:r>
            <a:endParaRPr lang="fr-FR" dirty="0">
              <a:solidFill>
                <a:srgbClr val="000000"/>
              </a:solidFill>
              <a:latin typeface="Times"/>
              <a:ea typeface="Calibri"/>
              <a:cs typeface="Calibri"/>
            </a:endParaRPr>
          </a:p>
          <a:p>
            <a:endParaRPr lang="ru-RU" b="1" u="sng" dirty="0" smtClean="0"/>
          </a:p>
          <a:p>
            <a:endParaRPr lang="ru-RU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409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Виды приемлемых расходов НИОКР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700" y="1346200"/>
            <a:ext cx="7924800" cy="5283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sz="2400" dirty="0" smtClean="0"/>
              <a:t>Виды основных </a:t>
            </a:r>
            <a:r>
              <a:rPr lang="ru-RU" sz="2400" dirty="0"/>
              <a:t>расходы НИОКР:  </a:t>
            </a:r>
            <a:endParaRPr lang="ru-RU" sz="2400" dirty="0" smtClean="0"/>
          </a:p>
          <a:p>
            <a:pPr marL="114300" indent="0">
              <a:buNone/>
            </a:pPr>
            <a:r>
              <a:rPr lang="ru-RU" sz="2400" b="1" dirty="0" smtClean="0"/>
              <a:t>текущие </a:t>
            </a:r>
            <a:r>
              <a:rPr lang="ru-RU" sz="2400" b="1" dirty="0"/>
              <a:t>расходы </a:t>
            </a:r>
            <a:r>
              <a:rPr lang="ru-RU" sz="2400" dirty="0"/>
              <a:t>(заработная плата и другие расходы, материалы используемые в процессе НИОКР), капитальные расходы (машины и оборудование) </a:t>
            </a:r>
            <a:r>
              <a:rPr lang="ru-RU" sz="2400" b="1" dirty="0"/>
              <a:t>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114300" indent="0">
              <a:buNone/>
            </a:pPr>
            <a:endParaRPr lang="ru-RU" sz="2400" b="1" dirty="0" smtClean="0"/>
          </a:p>
          <a:p>
            <a:pPr marL="114300" indent="0">
              <a:buNone/>
            </a:pPr>
            <a:r>
              <a:rPr lang="ru-RU" sz="2400" b="1" dirty="0" smtClean="0"/>
              <a:t>Капитальные затраты</a:t>
            </a:r>
            <a:r>
              <a:rPr lang="fr-FR" sz="2400" b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 </a:t>
            </a:r>
            <a:r>
              <a:rPr lang="ru-RU" sz="2400" b="1" dirty="0"/>
              <a:t>нематериальный капитал, </a:t>
            </a:r>
            <a:endParaRPr lang="ru-RU" sz="2400" b="1" dirty="0" smtClean="0"/>
          </a:p>
          <a:p>
            <a:pPr marL="114300" indent="0">
              <a:buNone/>
            </a:pPr>
            <a:r>
              <a:rPr lang="ru-RU" sz="2400" b="1" dirty="0"/>
              <a:t>	</a:t>
            </a:r>
            <a:r>
              <a:rPr lang="fr-FR" sz="2400" dirty="0" smtClean="0"/>
              <a:t>•</a:t>
            </a:r>
            <a:r>
              <a:rPr lang="ru-RU" sz="2400" dirty="0" smtClean="0"/>
              <a:t> интеллектуальная собственность ИС  </a:t>
            </a:r>
          </a:p>
          <a:p>
            <a:pPr marL="114300" indent="0">
              <a:buNone/>
            </a:pPr>
            <a:r>
              <a:rPr lang="ru-RU" sz="2400" dirty="0"/>
              <a:t>	</a:t>
            </a:r>
            <a:r>
              <a:rPr lang="fr-FR" sz="2400" dirty="0" smtClean="0"/>
              <a:t>•  </a:t>
            </a:r>
            <a:r>
              <a:rPr lang="ru-RU" dirty="0" smtClean="0"/>
              <a:t>патенты </a:t>
            </a:r>
            <a:r>
              <a:rPr lang="ru-RU" dirty="0"/>
              <a:t>и их приобретение </a:t>
            </a:r>
            <a:r>
              <a:rPr lang="ru-RU" dirty="0" smtClean="0"/>
              <a:t>( Бельгия, Испания Португалия) 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ru-RU" sz="2400" b="1" dirty="0" smtClean="0"/>
              <a:t>Приемлемость расходов на заработную плату </a:t>
            </a:r>
            <a:r>
              <a:rPr lang="ru-RU" sz="2400" dirty="0" smtClean="0"/>
              <a:t>персонала </a:t>
            </a:r>
            <a:r>
              <a:rPr lang="ru-RU" sz="2400" dirty="0"/>
              <a:t>НИОКР для налоговых кредитов является новым мероприятием и распространяется по всем странам ЕС</a:t>
            </a:r>
            <a:r>
              <a:rPr lang="ru-RU" sz="2400" dirty="0" smtClean="0"/>
              <a:t>.</a:t>
            </a:r>
            <a:endParaRPr lang="ru-RU" sz="2400" dirty="0"/>
          </a:p>
          <a:p>
            <a:pPr marL="114300" indent="0">
              <a:buNone/>
            </a:pPr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Расходы </a:t>
            </a:r>
            <a:r>
              <a:rPr lang="ru-RU" sz="2400" dirty="0"/>
              <a:t>по НИОКР охватывает разные виды инноваций : </a:t>
            </a:r>
            <a:endParaRPr lang="ru-RU" sz="2400" dirty="0" smtClean="0"/>
          </a:p>
          <a:p>
            <a:pPr marL="114300" indent="0">
              <a:buNone/>
            </a:pPr>
            <a:r>
              <a:rPr lang="ru-RU" sz="2400" dirty="0"/>
              <a:t>	</a:t>
            </a:r>
            <a:r>
              <a:rPr lang="fr-FR" sz="2400" dirty="0" smtClean="0"/>
              <a:t>• </a:t>
            </a:r>
            <a:r>
              <a:rPr lang="ru-RU" sz="2400" dirty="0" smtClean="0"/>
              <a:t>разработку </a:t>
            </a:r>
            <a:r>
              <a:rPr lang="ru-RU" sz="2400" dirty="0"/>
              <a:t>новых продуктов (товаров и услуг), </a:t>
            </a:r>
          </a:p>
          <a:p>
            <a:pPr marL="114300" indent="0">
              <a:buNone/>
            </a:pPr>
            <a:r>
              <a:rPr lang="ru-RU" sz="2400" dirty="0" smtClean="0"/>
              <a:t>	</a:t>
            </a:r>
            <a:r>
              <a:rPr lang="fr-FR" sz="2400" dirty="0" smtClean="0"/>
              <a:t>• </a:t>
            </a:r>
            <a:r>
              <a:rPr lang="ru-RU" sz="2400" dirty="0" smtClean="0"/>
              <a:t>улучшения </a:t>
            </a:r>
            <a:r>
              <a:rPr lang="ru-RU" sz="2400" dirty="0"/>
              <a:t>существующих продуктов, </a:t>
            </a:r>
            <a:r>
              <a:rPr lang="ru-RU" sz="2400" dirty="0" smtClean="0"/>
              <a:t>			</a:t>
            </a:r>
            <a:r>
              <a:rPr lang="fr-FR" sz="2400" dirty="0" smtClean="0"/>
              <a:t>	• </a:t>
            </a:r>
            <a:r>
              <a:rPr lang="ru-RU" sz="2400" dirty="0" smtClean="0"/>
              <a:t>разработку </a:t>
            </a:r>
            <a:r>
              <a:rPr lang="ru-RU" sz="2400" dirty="0"/>
              <a:t>новых и более эффективных производственных </a:t>
            </a:r>
            <a:r>
              <a:rPr lang="ru-RU" sz="2400" dirty="0" smtClean="0"/>
              <a:t>	процессов</a:t>
            </a:r>
            <a:r>
              <a:rPr lang="ru-RU" sz="2400" dirty="0"/>
              <a:t>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7373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32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Другие </a:t>
            </a:r>
            <a:r>
              <a:rPr lang="ru-RU" sz="3200" dirty="0" err="1" smtClean="0">
                <a:solidFill>
                  <a:schemeClr val="bg1"/>
                </a:solidFill>
              </a:rPr>
              <a:t>стимули</a:t>
            </a:r>
            <a:r>
              <a:rPr lang="ru-RU" sz="3200" dirty="0" smtClean="0">
                <a:solidFill>
                  <a:schemeClr val="bg1"/>
                </a:solidFill>
              </a:rPr>
              <a:t> связанные с бухучетом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7900"/>
            <a:ext cx="7620000" cy="54229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err="1" smtClean="0"/>
              <a:t>Депресияция</a:t>
            </a:r>
            <a:r>
              <a:rPr lang="ru-RU" b="1" dirty="0" smtClean="0"/>
              <a:t> </a:t>
            </a:r>
            <a:r>
              <a:rPr lang="fr-FR" b="1" dirty="0" smtClean="0"/>
              <a:t>(</a:t>
            </a:r>
            <a:r>
              <a:rPr lang="ru-RU" b="1" dirty="0" smtClean="0"/>
              <a:t>обесценение</a:t>
            </a:r>
            <a:r>
              <a:rPr lang="fr-FR" b="1" dirty="0" smtClean="0"/>
              <a:t>)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Депресияция</a:t>
            </a:r>
            <a:r>
              <a:rPr lang="ru-RU" b="1" dirty="0" smtClean="0"/>
              <a:t> </a:t>
            </a:r>
            <a:r>
              <a:rPr lang="fr-FR" b="1" dirty="0"/>
              <a:t>(</a:t>
            </a:r>
            <a:r>
              <a:rPr lang="ru-RU" b="1" dirty="0"/>
              <a:t>обесценение</a:t>
            </a:r>
            <a:r>
              <a:rPr lang="fr-FR" b="1" dirty="0" smtClean="0"/>
              <a:t>)</a:t>
            </a:r>
            <a:r>
              <a:rPr lang="ru-RU" b="1" dirty="0" smtClean="0"/>
              <a:t>   это не амортизация</a:t>
            </a:r>
          </a:p>
          <a:p>
            <a:endParaRPr lang="ru-RU" dirty="0"/>
          </a:p>
          <a:p>
            <a:r>
              <a:rPr lang="ru-RU" dirty="0" smtClean="0"/>
              <a:t>В некоторых странах 100 для оборудованиям для нематериальных активов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0922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2188" y="406400"/>
            <a:ext cx="7648012" cy="1143000"/>
          </a:xfrm>
          <a:solidFill>
            <a:srgbClr val="000090"/>
          </a:solidFill>
        </p:spPr>
        <p:txBody>
          <a:bodyPr/>
          <a:lstStyle/>
          <a:p>
            <a:pPr eaLnBrk="1" hangingPunct="1"/>
            <a:r>
              <a:rPr lang="ru-RU" altLang="zh-CN" dirty="0" smtClean="0">
                <a:solidFill>
                  <a:schemeClr val="bg1"/>
                </a:solidFill>
                <a:latin typeface="Arial" charset="0"/>
                <a:ea typeface="宋体" charset="0"/>
              </a:rPr>
              <a:t>Европа</a:t>
            </a:r>
            <a:r>
              <a:rPr lang="zh-CN" altLang="en-US" dirty="0" smtClean="0">
                <a:solidFill>
                  <a:schemeClr val="bg1"/>
                </a:solidFill>
                <a:latin typeface="Arial" charset="0"/>
                <a:ea typeface="宋体" charset="0"/>
              </a:rPr>
              <a:t>：</a:t>
            </a:r>
            <a:r>
              <a:rPr lang="ru-RU" altLang="zh-CN" dirty="0" smtClean="0">
                <a:solidFill>
                  <a:schemeClr val="bg1"/>
                </a:solidFill>
                <a:latin typeface="Arial" charset="0"/>
                <a:ea typeface="宋体" charset="0"/>
              </a:rPr>
              <a:t>краткая история</a:t>
            </a:r>
            <a:endParaRPr lang="en-US" dirty="0">
              <a:solidFill>
                <a:schemeClr val="bg1"/>
              </a:solidFill>
              <a:latin typeface="Arial" charset="0"/>
              <a:ea typeface="宋体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0569" y="2586037"/>
            <a:ext cx="8394769" cy="3459163"/>
          </a:xfrm>
        </p:spPr>
        <p:txBody>
          <a:bodyPr/>
          <a:lstStyle/>
          <a:p>
            <a:pPr marL="914400" indent="-457200" eaLnBrk="1" hangingPunct="1"/>
            <a:r>
              <a:rPr lang="en-US" sz="2000" dirty="0" smtClean="0">
                <a:latin typeface="Arial" charset="0"/>
                <a:ea typeface="宋体" charset="0"/>
              </a:rPr>
              <a:t>1952</a:t>
            </a:r>
            <a:r>
              <a:rPr lang="zh-CN" altLang="en-US" sz="2000" dirty="0" smtClean="0">
                <a:latin typeface="Arial" charset="0"/>
                <a:ea typeface="宋体" charset="0"/>
              </a:rPr>
              <a:t> </a:t>
            </a:r>
            <a:r>
              <a:rPr lang="en-US" altLang="zh-CN" sz="2000" dirty="0">
                <a:latin typeface="Arial" charset="0"/>
                <a:ea typeface="宋体" charset="0"/>
              </a:rPr>
              <a:t>– 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Парижский договор подписан Францией</a:t>
            </a:r>
            <a:r>
              <a:rPr lang="en-US" altLang="zh-CN" sz="2000" dirty="0" smtClean="0">
                <a:latin typeface="Arial" charset="0"/>
                <a:ea typeface="宋体" charset="0"/>
              </a:rPr>
              <a:t>,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Италией, </a:t>
            </a:r>
            <a:r>
              <a:rPr lang="ru-RU" altLang="zh-CN" sz="2000" dirty="0" err="1" smtClean="0">
                <a:latin typeface="Arial" charset="0"/>
                <a:ea typeface="宋体" charset="0"/>
              </a:rPr>
              <a:t>Голландией,Белгией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 и Германией</a:t>
            </a:r>
            <a:r>
              <a:rPr lang="en-US" altLang="zh-CN" sz="2000" dirty="0" smtClean="0">
                <a:latin typeface="Arial" charset="0"/>
                <a:ea typeface="宋体" charset="0"/>
              </a:rPr>
              <a:t>)</a:t>
            </a:r>
            <a:r>
              <a:rPr lang="en-US" altLang="zh-CN" sz="2000" dirty="0">
                <a:latin typeface="Arial" charset="0"/>
                <a:ea typeface="宋体" charset="0"/>
              </a:rPr>
              <a:t>: 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Европейское сообщество </a:t>
            </a:r>
          </a:p>
          <a:p>
            <a:pPr marL="914400" indent="-457200"/>
            <a:r>
              <a:rPr lang="en-US" sz="2000" dirty="0" smtClean="0">
                <a:latin typeface="Arial" charset="0"/>
                <a:ea typeface="宋体" charset="0"/>
              </a:rPr>
              <a:t>1958</a:t>
            </a:r>
            <a:r>
              <a:rPr lang="zh-CN" altLang="en-US" sz="2000" dirty="0" smtClean="0">
                <a:latin typeface="Arial" charset="0"/>
                <a:ea typeface="宋体" charset="0"/>
              </a:rPr>
              <a:t> </a:t>
            </a:r>
            <a:r>
              <a:rPr lang="en-US" altLang="zh-CN" sz="2000" dirty="0">
                <a:latin typeface="Arial" charset="0"/>
                <a:ea typeface="宋体" charset="0"/>
              </a:rPr>
              <a:t>– 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Рымский договор </a:t>
            </a:r>
            <a:r>
              <a:rPr lang="ru-RU" altLang="zh-CN" sz="2000" dirty="0">
                <a:latin typeface="Arial" charset="0"/>
                <a:ea typeface="宋体" charset="0"/>
              </a:rPr>
              <a:t>подписан </a:t>
            </a:r>
            <a:endParaRPr lang="en-US" altLang="zh-CN" sz="2000" dirty="0">
              <a:latin typeface="Arial" charset="0"/>
              <a:ea typeface="宋体" charset="0"/>
            </a:endParaRPr>
          </a:p>
          <a:p>
            <a:pPr marL="914400" indent="-457200" eaLnBrk="1" hangingPunct="1"/>
            <a:r>
              <a:rPr lang="en-US" sz="2000" dirty="0">
                <a:latin typeface="Arial" charset="0"/>
                <a:ea typeface="宋体" charset="0"/>
              </a:rPr>
              <a:t>1973 – </a:t>
            </a:r>
            <a:r>
              <a:rPr lang="ru-RU" sz="2000" dirty="0" smtClean="0">
                <a:latin typeface="Arial" charset="0"/>
                <a:ea typeface="宋体" charset="0"/>
              </a:rPr>
              <a:t>Англия входит в Союз</a:t>
            </a:r>
            <a:endParaRPr lang="en-US" altLang="zh-CN" sz="2000" dirty="0">
              <a:latin typeface="Arial" charset="0"/>
              <a:ea typeface="宋体" charset="0"/>
            </a:endParaRPr>
          </a:p>
          <a:p>
            <a:pPr marL="914400" indent="-457200" eaLnBrk="1" hangingPunct="1"/>
            <a:r>
              <a:rPr lang="en-US" altLang="zh-CN" sz="2000" dirty="0">
                <a:latin typeface="Arial" charset="0"/>
                <a:ea typeface="宋体" charset="0"/>
              </a:rPr>
              <a:t>1992</a:t>
            </a:r>
            <a:r>
              <a:rPr lang="zh-CN" altLang="en-US" sz="2000" dirty="0" smtClean="0">
                <a:latin typeface="Arial" charset="0"/>
                <a:ea typeface="宋体" charset="0"/>
              </a:rPr>
              <a:t>：</a:t>
            </a:r>
            <a:r>
              <a:rPr lang="ru-RU" altLang="zh-CN" sz="2000" dirty="0" err="1" smtClean="0">
                <a:latin typeface="Arial" charset="0"/>
                <a:ea typeface="宋体" charset="0"/>
              </a:rPr>
              <a:t>Мастрийский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 договор</a:t>
            </a:r>
            <a:r>
              <a:rPr lang="en-US" altLang="zh-CN" sz="2000" dirty="0" smtClean="0">
                <a:latin typeface="Arial" charset="0"/>
                <a:ea typeface="宋体" charset="0"/>
              </a:rPr>
              <a:t>– 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путь к Еврозоне</a:t>
            </a:r>
            <a:endParaRPr lang="en-US" altLang="zh-CN" sz="2000" b="1" dirty="0">
              <a:latin typeface="Arial" charset="0"/>
              <a:ea typeface="宋体" charset="0"/>
            </a:endParaRPr>
          </a:p>
          <a:p>
            <a:pPr marL="914400" indent="-457200" eaLnBrk="1" hangingPunct="1"/>
            <a:r>
              <a:rPr lang="en-US" sz="2000" dirty="0" smtClean="0">
                <a:latin typeface="Arial" charset="0"/>
                <a:ea typeface="宋体" charset="0"/>
              </a:rPr>
              <a:t>201</a:t>
            </a:r>
            <a:r>
              <a:rPr lang="ru-RU" sz="2000" dirty="0" smtClean="0">
                <a:latin typeface="Arial" charset="0"/>
                <a:ea typeface="宋体" charset="0"/>
              </a:rPr>
              <a:t>0    Кризис суверенных долгов </a:t>
            </a:r>
            <a:r>
              <a:rPr lang="ru-RU" altLang="zh-CN" sz="2000" dirty="0" smtClean="0">
                <a:latin typeface="Arial" charset="0"/>
                <a:ea typeface="宋体" charset="0"/>
              </a:rPr>
              <a:t>стран членов</a:t>
            </a:r>
            <a:r>
              <a:rPr lang="zh-CN" altLang="en-US" sz="2000" dirty="0" smtClean="0">
                <a:latin typeface="Arial" charset="0"/>
                <a:ea typeface="宋体" charset="0"/>
              </a:rPr>
              <a:t>。</a:t>
            </a:r>
            <a:endParaRPr lang="ru-RU" altLang="zh-CN" sz="2000" dirty="0" smtClean="0">
              <a:latin typeface="Arial" charset="0"/>
              <a:ea typeface="宋体" charset="0"/>
            </a:endParaRPr>
          </a:p>
          <a:p>
            <a:pPr marL="914400" indent="-457200" eaLnBrk="1" hangingPunct="1"/>
            <a:r>
              <a:rPr lang="ru-RU" sz="2000" dirty="0" smtClean="0">
                <a:latin typeface="Arial" charset="0"/>
                <a:ea typeface="宋体" charset="0"/>
              </a:rPr>
              <a:t>2013    28 стран членов ЕС</a:t>
            </a:r>
            <a:endParaRPr lang="en-US" sz="2000" dirty="0">
              <a:latin typeface="Arial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21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274638"/>
            <a:ext cx="7810500" cy="830262"/>
          </a:xfrm>
          <a:solidFill>
            <a:srgbClr val="000090"/>
          </a:solidFill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Роль </a:t>
            </a:r>
            <a:r>
              <a:rPr lang="ru-RU" sz="2800" dirty="0">
                <a:solidFill>
                  <a:schemeClr val="bg1"/>
                </a:solidFill>
              </a:rPr>
              <a:t>иностранных прямых  </a:t>
            </a:r>
            <a:r>
              <a:rPr lang="ru-RU" sz="2800" dirty="0" smtClean="0">
                <a:solidFill>
                  <a:schemeClr val="bg1"/>
                </a:solidFill>
              </a:rPr>
              <a:t>инвестиций ИПИ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473200"/>
            <a:ext cx="8001000" cy="4927600"/>
          </a:xfrm>
        </p:spPr>
        <p:txBody>
          <a:bodyPr/>
          <a:lstStyle/>
          <a:p>
            <a:r>
              <a:rPr lang="ru-RU" dirty="0" smtClean="0"/>
              <a:t>Налоговый статус </a:t>
            </a:r>
            <a:r>
              <a:rPr lang="ru-RU" dirty="0"/>
              <a:t>и </a:t>
            </a:r>
            <a:r>
              <a:rPr lang="ru-RU" dirty="0" smtClean="0"/>
              <a:t>вес </a:t>
            </a:r>
            <a:r>
              <a:rPr lang="ru-RU" dirty="0"/>
              <a:t>ИПИ </a:t>
            </a:r>
            <a:r>
              <a:rPr lang="ru-RU" dirty="0" smtClean="0"/>
              <a:t>в предпринимательской инновацией. </a:t>
            </a:r>
            <a:endParaRPr lang="fr-FR" dirty="0" smtClean="0"/>
          </a:p>
          <a:p>
            <a:pPr lvl="1"/>
            <a:r>
              <a:rPr lang="ru-RU" dirty="0" smtClean="0"/>
              <a:t>Вопрос </a:t>
            </a:r>
            <a:r>
              <a:rPr lang="ru-RU" dirty="0"/>
              <a:t>о юридическом и бухгалтерском двойном налогообложении не решен в некоторых странах ЕС как в Греции. </a:t>
            </a:r>
            <a:endParaRPr lang="ru-RU" dirty="0" smtClean="0"/>
          </a:p>
          <a:p>
            <a:pPr lvl="1"/>
            <a:endParaRPr lang="ru-RU" dirty="0"/>
          </a:p>
          <a:p>
            <a:pPr lvl="1"/>
            <a:r>
              <a:rPr lang="ru-RU" dirty="0" smtClean="0"/>
              <a:t>Ограничения </a:t>
            </a:r>
            <a:r>
              <a:rPr lang="ru-RU" dirty="0"/>
              <a:t>для </a:t>
            </a:r>
            <a:r>
              <a:rPr lang="ru-RU" dirty="0" smtClean="0"/>
              <a:t>ИПИ в </a:t>
            </a:r>
            <a:r>
              <a:rPr lang="ru-RU" dirty="0"/>
              <a:t>НИОКР стратегических </a:t>
            </a:r>
            <a:r>
              <a:rPr lang="ru-RU" dirty="0" smtClean="0"/>
              <a:t>секторов</a:t>
            </a:r>
            <a:r>
              <a:rPr lang="fr-FR" dirty="0" smtClean="0"/>
              <a:t>(</a:t>
            </a:r>
            <a:r>
              <a:rPr lang="ru-RU" dirty="0" smtClean="0"/>
              <a:t>Германия</a:t>
            </a:r>
            <a:r>
              <a:rPr lang="ru-RU" dirty="0"/>
              <a:t>, </a:t>
            </a:r>
            <a:r>
              <a:rPr lang="ru-RU" dirty="0" smtClean="0"/>
              <a:t>Франция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ru-RU" dirty="0" smtClean="0"/>
              <a:t> Приемлемость и Вес </a:t>
            </a:r>
            <a:r>
              <a:rPr lang="ru-RU" dirty="0"/>
              <a:t>ИПИ в </a:t>
            </a:r>
            <a:r>
              <a:rPr lang="ru-RU" dirty="0" smtClean="0"/>
              <a:t>НИОКР</a:t>
            </a:r>
          </a:p>
          <a:p>
            <a:pPr lvl="1"/>
            <a:endParaRPr lang="ru-RU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667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200" y="274638"/>
            <a:ext cx="7924800" cy="754062"/>
          </a:xfrm>
          <a:solidFill>
            <a:srgbClr val="00009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Организации для стимула предпринимательской инновации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8900"/>
            <a:ext cx="7620000" cy="50419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-В </a:t>
            </a:r>
            <a:r>
              <a:rPr lang="ru-RU" dirty="0"/>
              <a:t>странах-членах ЕС, поощрение инновации осуществляется тоже через некоммерческие организации ЕС, государственные и частные учреждения и </a:t>
            </a:r>
            <a:r>
              <a:rPr lang="ru-RU" dirty="0" smtClean="0"/>
              <a:t>ассоциации</a:t>
            </a:r>
            <a:r>
              <a:rPr lang="fr-FR" dirty="0" smtClean="0"/>
              <a:t> </a:t>
            </a:r>
            <a:r>
              <a:rPr lang="ru-RU" dirty="0" smtClean="0"/>
              <a:t>. </a:t>
            </a:r>
            <a:r>
              <a:rPr lang="ru-RU" b="1" dirty="0" smtClean="0"/>
              <a:t>как кластеры </a:t>
            </a:r>
          </a:p>
          <a:p>
            <a:endParaRPr lang="ru-RU" b="1" dirty="0" smtClean="0"/>
          </a:p>
          <a:p>
            <a:r>
              <a:rPr lang="ru-RU" dirty="0" smtClean="0"/>
              <a:t>Среди </a:t>
            </a:r>
            <a:r>
              <a:rPr lang="ru-RU" dirty="0"/>
              <a:t>организационных предпринимательских структур по НИОКР, в ЕС, </a:t>
            </a:r>
            <a:r>
              <a:rPr lang="ru-RU" dirty="0" smtClean="0"/>
              <a:t>поощряют </a:t>
            </a:r>
            <a:r>
              <a:rPr lang="ru-RU" dirty="0"/>
              <a:t>создание и развитие МСП </a:t>
            </a:r>
            <a:r>
              <a:rPr lang="ru-RU" dirty="0" smtClean="0"/>
              <a:t>(Малое </a:t>
            </a:r>
            <a:r>
              <a:rPr lang="ru-RU" dirty="0"/>
              <a:t>Среднее Предприятие) которое считается </a:t>
            </a:r>
            <a:r>
              <a:rPr lang="ru-RU" dirty="0" smtClean="0"/>
              <a:t>надёж</a:t>
            </a:r>
          </a:p>
          <a:p>
            <a:r>
              <a:rPr lang="fr-FR" dirty="0"/>
              <a:t>(</a:t>
            </a:r>
            <a:r>
              <a:rPr lang="ru-RU" dirty="0" smtClean="0"/>
              <a:t>в секторах как биотехнологии</a:t>
            </a:r>
            <a:r>
              <a:rPr lang="fr-FR" dirty="0" smtClean="0"/>
              <a:t> </a:t>
            </a:r>
            <a:r>
              <a:rPr lang="ru-RU" dirty="0" smtClean="0"/>
              <a:t>и сектора ИС</a:t>
            </a:r>
            <a:r>
              <a:rPr lang="fr-FR" dirty="0" smtClean="0"/>
              <a:t>)</a:t>
            </a:r>
            <a:endParaRPr lang="ru-RU" dirty="0" smtClean="0"/>
          </a:p>
          <a:p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r>
              <a:rPr lang="ru-RU" dirty="0" smtClean="0">
                <a:latin typeface="Times"/>
                <a:ea typeface="Times New Roman"/>
                <a:cs typeface="Times New Roman"/>
              </a:rPr>
              <a:t>Бельгия, Франция, Ирландия, Люксембург, Нидерланды, Испания, Швейцария, Великая Британия, </a:t>
            </a:r>
            <a:r>
              <a:rPr lang="ru-RU" dirty="0">
                <a:latin typeface="Times"/>
                <a:ea typeface="Times New Roman"/>
                <a:cs typeface="Times New Roman"/>
              </a:rPr>
              <a:t>установили патентные коробки</a:t>
            </a:r>
            <a:r>
              <a:rPr lang="fr-FR" dirty="0"/>
              <a:t> </a:t>
            </a:r>
            <a:r>
              <a:rPr lang="ru-RU" dirty="0" smtClean="0"/>
              <a:t>фактором </a:t>
            </a:r>
            <a:r>
              <a:rPr lang="ru-RU" dirty="0"/>
              <a:t>для восстановления роста.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666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013700" cy="728662"/>
          </a:xfrm>
          <a:solidFill>
            <a:srgbClr val="000090"/>
          </a:solidFill>
        </p:spPr>
        <p:txBody>
          <a:bodyPr/>
          <a:lstStyle/>
          <a:p>
            <a:r>
              <a:rPr lang="ru-RU" sz="2400" dirty="0" smtClean="0">
                <a:solidFill>
                  <a:srgbClr val="FFFFFF"/>
                </a:solidFill>
              </a:rPr>
              <a:t>Принципы эффективного стимулирования инновации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 smtClean="0"/>
              <a:t>-</a:t>
            </a:r>
            <a:r>
              <a:rPr lang="ru-RU" dirty="0" smtClean="0"/>
              <a:t>Вопрос </a:t>
            </a:r>
            <a:r>
              <a:rPr lang="ru-RU" dirty="0"/>
              <a:t>принципов налогового стимулирования инвестиции в инновацию касается 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ru-RU" b="1" dirty="0" smtClean="0"/>
              <a:t>структур</a:t>
            </a:r>
            <a:r>
              <a:rPr lang="ru-RU" b="1" dirty="0"/>
              <a:t>, людей </a:t>
            </a:r>
            <a:r>
              <a:rPr lang="ru-RU" b="1" dirty="0" smtClean="0"/>
              <a:t>инновационной </a:t>
            </a:r>
            <a:r>
              <a:rPr lang="ru-RU" b="1" dirty="0"/>
              <a:t>деятельности. </a:t>
            </a:r>
            <a:endParaRPr lang="ru-RU" b="1" dirty="0" smtClean="0"/>
          </a:p>
          <a:p>
            <a:pPr marL="114300" indent="0">
              <a:buNone/>
            </a:pPr>
            <a:endParaRPr lang="ru-RU" b="1" dirty="0"/>
          </a:p>
          <a:p>
            <a:pPr marL="114300" indent="0">
              <a:buNone/>
            </a:pPr>
            <a:r>
              <a:rPr lang="fr-FR" dirty="0"/>
              <a:t>-</a:t>
            </a:r>
            <a:r>
              <a:rPr lang="ru-RU" dirty="0" smtClean="0"/>
              <a:t>Поэтому </a:t>
            </a:r>
            <a:r>
              <a:rPr lang="ru-RU" dirty="0"/>
              <a:t>надо, для </a:t>
            </a:r>
            <a:r>
              <a:rPr lang="ru-RU" dirty="0" smtClean="0"/>
              <a:t>стимулов инвестиции </a:t>
            </a:r>
            <a:r>
              <a:rPr lang="ru-RU" dirty="0"/>
              <a:t>в инновацию, знать </a:t>
            </a:r>
            <a:r>
              <a:rPr lang="ru-RU" dirty="0" smtClean="0"/>
              <a:t>	</a:t>
            </a:r>
            <a:r>
              <a:rPr lang="fr-FR" dirty="0" smtClean="0"/>
              <a:t>•</a:t>
            </a:r>
            <a:r>
              <a:rPr lang="ru-RU" b="1" dirty="0" smtClean="0"/>
              <a:t>мотивацию </a:t>
            </a:r>
            <a:r>
              <a:rPr lang="ru-RU" b="1" dirty="0"/>
              <a:t>и роль </a:t>
            </a:r>
            <a:r>
              <a:rPr lang="ru-RU" dirty="0"/>
              <a:t>заинтересованных сторон 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fr-FR" dirty="0" smtClean="0"/>
              <a:t>•</a:t>
            </a:r>
            <a:r>
              <a:rPr lang="ru-RU" dirty="0" smtClean="0"/>
              <a:t>в </a:t>
            </a:r>
            <a:r>
              <a:rPr lang="ru-RU" dirty="0"/>
              <a:t>частности предпринимателей, служащих, 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ru-RU" dirty="0" smtClean="0"/>
              <a:t>инвесторов</a:t>
            </a:r>
            <a:r>
              <a:rPr lang="ru-RU" dirty="0"/>
              <a:t>, государства, казначейства </a:t>
            </a:r>
            <a:endParaRPr lang="ru-RU" dirty="0" smtClean="0"/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fr-FR" dirty="0" smtClean="0"/>
              <a:t>•</a:t>
            </a:r>
            <a:r>
              <a:rPr lang="ru-RU" b="1" dirty="0" smtClean="0"/>
              <a:t>контекст </a:t>
            </a:r>
            <a:r>
              <a:rPr lang="ru-RU" b="1" dirty="0"/>
              <a:t>государственной экономической </a:t>
            </a:r>
            <a:r>
              <a:rPr lang="ru-RU" b="1" dirty="0" smtClean="0"/>
              <a:t>стратегии </a:t>
            </a:r>
            <a:r>
              <a:rPr lang="ru-RU" dirty="0" smtClean="0"/>
              <a:t>	 приватизации </a:t>
            </a:r>
            <a:r>
              <a:rPr lang="ru-RU" dirty="0"/>
              <a:t>экономии в ЕС. </a:t>
            </a:r>
            <a:endParaRPr lang="fr-FR" dirty="0"/>
          </a:p>
          <a:p>
            <a:r>
              <a:rPr lang="ru-RU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34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080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Налоговый вопрос инновации для молодых и малых структур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У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малых структур, мотивации покрыть риски и добиться успехов в НИОКР по отношению к рынку</a:t>
            </a:r>
            <a:r>
              <a:rPr lang="fr-FR" dirty="0"/>
              <a:t> </a:t>
            </a:r>
            <a:r>
              <a:rPr lang="ru-RU" dirty="0" smtClean="0"/>
              <a:t>но нет финансовых ресурсов</a:t>
            </a:r>
          </a:p>
          <a:p>
            <a:endParaRPr lang="ru-RU" dirty="0"/>
          </a:p>
          <a:p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В Швеции они получают поддержку государственных закупок для инновационных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продуктов</a:t>
            </a:r>
          </a:p>
          <a:p>
            <a:endParaRPr lang="ru-RU" dirty="0"/>
          </a:p>
          <a:p>
            <a:r>
              <a:rPr lang="ru-RU" dirty="0" smtClean="0"/>
              <a:t>У венчеров проблема как получить финансовые средства или поддержку грантами или частные фонды инвестируют в стартапы особенно биотехнологии</a:t>
            </a:r>
          </a:p>
          <a:p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. </a:t>
            </a:r>
            <a:endParaRPr lang="ru-RU" dirty="0">
              <a:solidFill>
                <a:srgbClr val="000000"/>
              </a:solidFill>
              <a:ea typeface="ＭＳ 明朝"/>
              <a:cs typeface="Calibri"/>
            </a:endParaRPr>
          </a:p>
          <a:p>
            <a:endParaRPr lang="ru-RU" dirty="0" smtClean="0"/>
          </a:p>
          <a:p>
            <a:endParaRPr lang="ru-R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020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100" y="274638"/>
            <a:ext cx="7404100" cy="931862"/>
          </a:xfrm>
          <a:solidFill>
            <a:srgbClr val="000090"/>
          </a:solidFill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Times"/>
                <a:ea typeface="ＭＳ 明朝"/>
                <a:cs typeface="Calibri"/>
              </a:rPr>
              <a:t>Крупные </a:t>
            </a:r>
            <a:r>
              <a:rPr lang="ru-RU" sz="3200" b="1" dirty="0">
                <a:solidFill>
                  <a:schemeClr val="bg1"/>
                </a:solidFill>
                <a:latin typeface="Times"/>
                <a:ea typeface="ＭＳ 明朝"/>
                <a:cs typeface="Calibri"/>
              </a:rPr>
              <a:t>корпораций </a:t>
            </a:r>
            <a:r>
              <a:rPr lang="ru-RU" sz="3200" b="1" dirty="0" smtClean="0">
                <a:solidFill>
                  <a:schemeClr val="bg1"/>
                </a:solidFill>
                <a:latin typeface="Times"/>
                <a:ea typeface="ＭＳ 明朝"/>
                <a:cs typeface="Calibri"/>
              </a:rPr>
              <a:t>и в</a:t>
            </a:r>
            <a:r>
              <a:rPr lang="ru-RU" sz="3200" dirty="0" smtClean="0">
                <a:solidFill>
                  <a:schemeClr val="bg1"/>
                </a:solidFill>
              </a:rPr>
              <a:t>опрос единой налоговой в ЕС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0000"/>
                </a:solidFill>
                <a:ea typeface="ＭＳ 明朝"/>
                <a:cs typeface="Calibri"/>
              </a:rPr>
              <a:t>Экономическая </a:t>
            </a:r>
            <a:r>
              <a:rPr lang="ru-RU" b="1" dirty="0">
                <a:solidFill>
                  <a:srgbClr val="000000"/>
                </a:solidFill>
                <a:ea typeface="ＭＳ 明朝"/>
                <a:cs typeface="Calibri"/>
              </a:rPr>
              <a:t>мотивация крупных корпораций </a:t>
            </a:r>
            <a:r>
              <a:rPr lang="ru-RU" b="1" dirty="0" smtClean="0">
                <a:solidFill>
                  <a:srgbClr val="000000"/>
                </a:solidFill>
                <a:ea typeface="ＭＳ 明朝"/>
                <a:cs typeface="Calibri"/>
              </a:rPr>
              <a:t>добиться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	</a:t>
            </a:r>
            <a:endParaRPr lang="fr-FR" dirty="0" smtClean="0">
              <a:solidFill>
                <a:srgbClr val="000000"/>
              </a:solidFill>
              <a:ea typeface="ＭＳ 明朝"/>
              <a:cs typeface="Calibri"/>
            </a:endParaRPr>
          </a:p>
          <a:p>
            <a:pPr marL="114300" indent="0">
              <a:buNone/>
            </a:pP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•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повышения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стоимости компании на бирже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	</a:t>
            </a:r>
            <a:endParaRPr lang="fr-FR" dirty="0" smtClean="0">
              <a:solidFill>
                <a:srgbClr val="000000"/>
              </a:solidFill>
              <a:ea typeface="ＭＳ 明朝"/>
              <a:cs typeface="Calibri"/>
            </a:endParaRPr>
          </a:p>
          <a:p>
            <a:pPr marL="114300" indent="0">
              <a:buNone/>
            </a:pPr>
            <a:r>
              <a:rPr lang="fr-FR" dirty="0">
                <a:solidFill>
                  <a:srgbClr val="000000"/>
                </a:solidFill>
                <a:ea typeface="ＭＳ 明朝"/>
                <a:cs typeface="Calibri"/>
              </a:rPr>
              <a:t>•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существенно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сократить корпоративные налоги,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стоимостей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, </a:t>
            </a:r>
          </a:p>
          <a:p>
            <a:pPr marL="114300" indent="0">
              <a:buNone/>
            </a:pP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•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 т.е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. повысить биржевую стоимость; 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        </a:t>
            </a:r>
          </a:p>
          <a:p>
            <a:pPr marL="114300" indent="0">
              <a:buNone/>
            </a:pP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•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Налоговой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оптимизацией благодаря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финансовым  схемам </a:t>
            </a: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(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создание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холдингов в Лихтенштейне или в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Ирландии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где корпоративная налоговая ставка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12,5%</a:t>
            </a: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)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 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	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крупные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инновационные компании как Apple, Google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	и не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платить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налоги.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Но</a:t>
            </a:r>
            <a:r>
              <a:rPr lang="fr-FR" dirty="0" smtClean="0">
                <a:solidFill>
                  <a:srgbClr val="000000"/>
                </a:solidFill>
                <a:ea typeface="ＭＳ 明朝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вопрос о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их юридическом статусе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их резиденции и местонахождения отрыт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Calibri"/>
              </a:rPr>
              <a:t>. </a:t>
            </a:r>
            <a:endParaRPr lang="fr-FR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5859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400" y="274638"/>
            <a:ext cx="7962900" cy="1143000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Инвесторы и вознаграждение за принятия риска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Для инвестора, мотивация </a:t>
            </a:r>
            <a:endParaRPr lang="ru-RU" dirty="0" smtClean="0"/>
          </a:p>
          <a:p>
            <a:pPr lvl="1"/>
            <a:r>
              <a:rPr lang="ru-RU" dirty="0" smtClean="0"/>
              <a:t> </a:t>
            </a:r>
            <a:r>
              <a:rPr lang="ru-RU" dirty="0"/>
              <a:t>получить финансовую отдачу от инвестиции, </a:t>
            </a:r>
            <a:endParaRPr lang="ru-RU" dirty="0" smtClean="0"/>
          </a:p>
          <a:p>
            <a:pPr lvl="1"/>
            <a:r>
              <a:rPr lang="ru-RU" dirty="0" smtClean="0"/>
              <a:t>снизить </a:t>
            </a:r>
            <a:r>
              <a:rPr lang="ru-RU" dirty="0"/>
              <a:t>налоги и </a:t>
            </a:r>
            <a:endParaRPr lang="ru-RU" dirty="0" smtClean="0"/>
          </a:p>
          <a:p>
            <a:pPr lvl="1"/>
            <a:r>
              <a:rPr lang="ru-RU" dirty="0" smtClean="0"/>
              <a:t>покрыть </a:t>
            </a:r>
            <a:r>
              <a:rPr lang="ru-RU" dirty="0"/>
              <a:t>финансовый риск; </a:t>
            </a:r>
            <a:endParaRPr lang="ru-RU" dirty="0" smtClean="0"/>
          </a:p>
          <a:p>
            <a:pPr marL="411480" lvl="1" indent="0">
              <a:buNone/>
            </a:pPr>
            <a:endParaRPr lang="ru-RU" dirty="0" smtClean="0"/>
          </a:p>
          <a:p>
            <a:pPr marL="411480" lvl="1" indent="0">
              <a:buNone/>
            </a:pPr>
            <a:r>
              <a:rPr lang="ru-RU" b="1" dirty="0" smtClean="0"/>
              <a:t>Предоставляются </a:t>
            </a:r>
            <a:r>
              <a:rPr lang="ru-RU" b="1" dirty="0"/>
              <a:t>государственные гарантии</a:t>
            </a:r>
            <a:r>
              <a:rPr lang="ru-RU" dirty="0"/>
              <a:t>, налоговые льготы как освобождения от налога за полученные проценты</a:t>
            </a:r>
            <a:r>
              <a:rPr lang="ru-RU" dirty="0" smtClean="0"/>
              <a:t>.</a:t>
            </a:r>
          </a:p>
          <a:p>
            <a:pPr marL="411480" lvl="1" indent="0">
              <a:buNone/>
            </a:pPr>
            <a:r>
              <a:rPr lang="ru-RU" dirty="0" smtClean="0"/>
              <a:t> </a:t>
            </a:r>
          </a:p>
          <a:p>
            <a:pPr marL="411480" lvl="1" indent="0">
              <a:buNone/>
            </a:pPr>
            <a:r>
              <a:rPr lang="ru-RU" b="1" dirty="0" smtClean="0"/>
              <a:t>Налоговые </a:t>
            </a:r>
            <a:r>
              <a:rPr lang="ru-RU" b="1" dirty="0"/>
              <a:t>льготы могут коснутся </a:t>
            </a:r>
            <a:r>
              <a:rPr lang="ru-RU" b="1" dirty="0" smtClean="0"/>
              <a:t>вид</a:t>
            </a:r>
            <a:r>
              <a:rPr lang="fr-FR" b="1" dirty="0" smtClean="0"/>
              <a:t> </a:t>
            </a:r>
            <a:r>
              <a:rPr lang="ru-RU" b="1" dirty="0" smtClean="0"/>
              <a:t>налогоплатикчика</a:t>
            </a:r>
            <a:r>
              <a:rPr lang="ru-RU" dirty="0"/>
              <a:t>, как во Франции с налогооблагаемыми по богатству, чтобы их поощрять инвестировать в молодые инновационные </a:t>
            </a:r>
            <a:r>
              <a:rPr lang="ru-RU" dirty="0" smtClean="0"/>
              <a:t>структуры. </a:t>
            </a:r>
            <a:r>
              <a:rPr lang="ru-RU" dirty="0"/>
              <a:t>Во Франции, освобождение от налога за доходы изъяты из инвестиции в венчурном капитале по инновации, стимулирует принятие финансовых </a:t>
            </a:r>
            <a:r>
              <a:rPr lang="ru-RU" dirty="0" smtClean="0"/>
              <a:t>рисков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123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699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Налоговый стимул успевающим предпринимателям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4ECDF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1 </a:t>
            </a:r>
            <a:r>
              <a:rPr lang="fr-FR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Принцип не наказать предпринимателей</a:t>
            </a:r>
          </a:p>
          <a:p>
            <a:pPr marL="411480" lvl="1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успевающих предпринимателей имеют значение ставки налогов на </a:t>
            </a:r>
            <a:r>
              <a:rPr lang="ru-RU" b="1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богатство, собственность, и на наследие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.</a:t>
            </a:r>
            <a:endParaRPr lang="ru-RU" dirty="0">
              <a:solidFill>
                <a:srgbClr val="000000"/>
              </a:solidFill>
              <a:latin typeface="Times"/>
              <a:ea typeface="ＭＳ 明朝"/>
              <a:cs typeface="Times New Roman"/>
            </a:endParaRPr>
          </a:p>
          <a:p>
            <a:pPr marL="411480" lvl="1" indent="0">
              <a:buNone/>
            </a:pPr>
            <a:endParaRPr lang="ru-RU" dirty="0" smtClean="0">
              <a:solidFill>
                <a:srgbClr val="000000"/>
              </a:solidFill>
              <a:latin typeface="Times"/>
              <a:ea typeface="ＭＳ 明朝"/>
              <a:cs typeface="Times New Roman"/>
            </a:endParaRPr>
          </a:p>
          <a:p>
            <a:pPr marL="411480" lvl="1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Некоторые 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активы освобождаются от налогообложения во многих странах. </a:t>
            </a:r>
            <a:endParaRPr lang="ru-RU" dirty="0" smtClean="0">
              <a:solidFill>
                <a:srgbClr val="000000"/>
              </a:solidFill>
              <a:latin typeface="Times"/>
              <a:ea typeface="ＭＳ 明朝"/>
              <a:cs typeface="Times New Roman"/>
            </a:endParaRPr>
          </a:p>
          <a:p>
            <a:pPr marL="411480" lvl="1" indent="0">
              <a:buNone/>
            </a:pPr>
            <a:endParaRPr lang="ru-RU" b="1" dirty="0" smtClean="0">
              <a:solidFill>
                <a:srgbClr val="000000"/>
              </a:solidFill>
              <a:latin typeface="Times"/>
              <a:ea typeface="ＭＳ 明朝"/>
              <a:cs typeface="Times New Roman"/>
            </a:endParaRPr>
          </a:p>
          <a:p>
            <a:pPr marL="411480" lvl="1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Налог </a:t>
            </a:r>
            <a:r>
              <a:rPr lang="ru-RU" b="1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по богатству 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часто основывается на произвольных расчетах, но многие страны его отменили в том числе и Швеция которая сократила тоже ставки на доходы предпринимателей; это подействовало как стимул в этой стране для </a:t>
            </a:r>
            <a:r>
              <a:rPr lang="ru-RU" dirty="0" smtClean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инвестицию ИОКР</a:t>
            </a:r>
            <a:r>
              <a:rPr lang="ru-RU" dirty="0">
                <a:solidFill>
                  <a:srgbClr val="000000"/>
                </a:solidFill>
                <a:latin typeface="Times"/>
                <a:ea typeface="ＭＳ 明朝"/>
                <a:cs typeface="Times New Roman"/>
              </a:rPr>
              <a:t>.</a:t>
            </a:r>
            <a:r>
              <a:rPr lang="fr-FR" dirty="0"/>
              <a:t> </a:t>
            </a:r>
            <a:endParaRPr lang="ru-RU" dirty="0" smtClean="0"/>
          </a:p>
          <a:p>
            <a:endParaRPr lang="ru-RU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Поэтому</a:t>
            </a:r>
            <a:r>
              <a:rPr lang="ru-RU" dirty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, налоговый кредит предоставляется, как во Франции, при условии создания рабочих мест</a:t>
            </a:r>
            <a:r>
              <a:rPr lang="fr-FR" dirty="0"/>
              <a:t> </a:t>
            </a:r>
            <a:endParaRPr lang="ru-RU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848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69962"/>
          </a:xfrm>
          <a:solidFill>
            <a:srgbClr val="0000FF"/>
          </a:solidFill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Последовательность </a:t>
            </a:r>
            <a:r>
              <a:rPr lang="ru-RU" sz="2800" dirty="0">
                <a:solidFill>
                  <a:schemeClr val="bg1"/>
                </a:solidFill>
              </a:rPr>
              <a:t>стимула  инновационной деятельности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4ECDF"/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2 </a:t>
            </a:r>
            <a:r>
              <a:rPr lang="ru-RU" b="1" dirty="0" smtClean="0"/>
              <a:t>Принципы последовательности стимула 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0000"/>
                </a:solidFill>
                <a:ea typeface="ＭＳ 明朝"/>
                <a:cs typeface="Calibri"/>
              </a:rPr>
              <a:t>Мотивация </a:t>
            </a:r>
            <a:r>
              <a:rPr lang="ru-RU" b="1" dirty="0">
                <a:solidFill>
                  <a:srgbClr val="000000"/>
                </a:solidFill>
                <a:ea typeface="ＭＳ 明朝"/>
                <a:cs typeface="Calibri"/>
              </a:rPr>
              <a:t>служащих предприятий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по участию в НИОКР,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это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получить часть плодов успехов НИОКР;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профессора получают права на изобретенный патент в их университете</a:t>
            </a:r>
          </a:p>
          <a:p>
            <a:endParaRPr lang="ru-RU" dirty="0">
              <a:solidFill>
                <a:srgbClr val="000000"/>
              </a:solidFill>
              <a:ea typeface="ＭＳ 明朝"/>
              <a:cs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в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Швеции для </a:t>
            </a:r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этого предоставляют </a:t>
            </a:r>
            <a:r>
              <a:rPr lang="ru-RU" dirty="0">
                <a:solidFill>
                  <a:srgbClr val="000000"/>
                </a:solidFill>
                <a:ea typeface="ＭＳ 明朝"/>
                <a:cs typeface="Calibri"/>
              </a:rPr>
              <a:t>опционы на акции </a:t>
            </a:r>
            <a:endParaRPr lang="ru-RU" dirty="0" smtClean="0">
              <a:solidFill>
                <a:srgbClr val="000000"/>
              </a:solidFill>
              <a:ea typeface="ＭＳ 明朝"/>
              <a:cs typeface="Calibri"/>
            </a:endParaRPr>
          </a:p>
          <a:p>
            <a:endParaRPr lang="ru-RU" dirty="0">
              <a:solidFill>
                <a:srgbClr val="000000"/>
              </a:solidFill>
              <a:ea typeface="ＭＳ 明朝"/>
              <a:cs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НО налогообложение на опционы очень высокое, это снимает смысла вознаграждения</a:t>
            </a:r>
          </a:p>
          <a:p>
            <a:endParaRPr lang="ru-RU" dirty="0">
              <a:solidFill>
                <a:srgbClr val="000000"/>
              </a:solidFill>
              <a:ea typeface="ＭＳ 明朝"/>
              <a:cs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ea typeface="ＭＳ 明朝"/>
                <a:cs typeface="Calibri"/>
              </a:rPr>
              <a:t>Но может быть работники не способствуют к этой только ради вознаграждения?</a:t>
            </a:r>
          </a:p>
          <a:p>
            <a:endParaRPr lang="ru-R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336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Упрощение административных поступок для получения налоговых льгот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ru-RU" b="1" dirty="0" smtClean="0"/>
              <a:t>Принцип упрощения административные поступок.</a:t>
            </a:r>
            <a:endParaRPr lang="fr-FR" b="1" dirty="0" smtClean="0"/>
          </a:p>
          <a:p>
            <a:endParaRPr lang="fr-FR" dirty="0"/>
          </a:p>
          <a:p>
            <a:pPr lvl="1"/>
            <a:r>
              <a:rPr lang="ru-RU" b="1" dirty="0" smtClean="0"/>
              <a:t>Облегчение </a:t>
            </a:r>
            <a:r>
              <a:rPr lang="ru-RU" b="1" dirty="0"/>
              <a:t>отчетности предприятий </a:t>
            </a:r>
            <a:r>
              <a:rPr lang="ru-RU" dirty="0"/>
              <a:t>об инвестициях в ИК</a:t>
            </a:r>
            <a:r>
              <a:rPr lang="fr-FR" dirty="0"/>
              <a:t> </a:t>
            </a:r>
            <a:endParaRPr lang="ru-RU" dirty="0" smtClean="0"/>
          </a:p>
          <a:p>
            <a:pPr lvl="1"/>
            <a:endParaRPr lang="ru-RU" dirty="0"/>
          </a:p>
          <a:p>
            <a:pPr lvl="1"/>
            <a:r>
              <a:rPr lang="ru-RU" b="1" dirty="0" smtClean="0"/>
              <a:t>Сокращение число документов  </a:t>
            </a:r>
            <a:r>
              <a:rPr lang="ru-RU" dirty="0" smtClean="0"/>
              <a:t>для получения налоговых льгот и преобразование менталитета чиновников налоговой инспекции по отношению к предпринимателям </a:t>
            </a:r>
          </a:p>
          <a:p>
            <a:pPr lvl="1"/>
            <a:endParaRPr lang="ru-RU" dirty="0"/>
          </a:p>
          <a:p>
            <a:pPr lvl="1"/>
            <a:r>
              <a:rPr lang="ru-RU" b="1" dirty="0" smtClean="0"/>
              <a:t>Упрощение число статьей </a:t>
            </a:r>
            <a:r>
              <a:rPr lang="ru-RU" dirty="0" smtClean="0"/>
              <a:t>налогового кодекса </a:t>
            </a:r>
          </a:p>
          <a:p>
            <a:pPr lvl="1"/>
            <a:endParaRPr lang="ru-RU" dirty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1533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7988300" cy="7540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rgbClr val="FFFFFF"/>
                </a:solidFill>
              </a:rPr>
              <a:t>Доступ ИНИ к налоговым  стимулам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4ECDF"/>
          </a:solidFill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2600" b="1" dirty="0" smtClean="0"/>
              <a:t>4 Принцип :  доступ к налоговым стимулам для ИНИ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endParaRPr lang="fr-FR" dirty="0" smtClean="0"/>
          </a:p>
          <a:p>
            <a:pPr marL="114300" indent="0">
              <a:buNone/>
            </a:pPr>
            <a:r>
              <a:rPr lang="ru-RU" dirty="0"/>
              <a:t>В дополнение, надо учесть налоговый статус и вес ИПИ (иностранных прямых  инвестиций) в инновации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fr-FR" dirty="0" smtClean="0"/>
              <a:t>• </a:t>
            </a:r>
            <a:r>
              <a:rPr lang="ru-RU" dirty="0" smtClean="0"/>
              <a:t> </a:t>
            </a:r>
            <a:r>
              <a:rPr lang="ru-RU" dirty="0"/>
              <a:t>Вопрос о юридическом и бухгалтерском двойном налогообложении не решен в некоторых странах ЕС как в Греции. </a:t>
            </a:r>
            <a:endParaRPr lang="ru-RU" dirty="0" smtClean="0"/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• </a:t>
            </a:r>
            <a:r>
              <a:rPr lang="ru-RU" dirty="0" smtClean="0"/>
              <a:t>Страны </a:t>
            </a:r>
            <a:r>
              <a:rPr lang="ru-RU" dirty="0"/>
              <a:t>как Германия, Франция поставили ограничения для ИПИ в НИОКР стратегических секторов</a:t>
            </a:r>
            <a:r>
              <a:rPr lang="ru-RU" dirty="0" smtClean="0"/>
              <a:t>.</a:t>
            </a:r>
            <a:endParaRPr lang="fr-FR" dirty="0" smtClean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Вес ИПИ в НИОКР </a:t>
            </a:r>
            <a:r>
              <a:rPr lang="ru-RU" dirty="0" smtClean="0"/>
              <a:t>ЕС</a:t>
            </a:r>
            <a:r>
              <a:rPr lang="ru-RU" dirty="0"/>
              <a:t>, </a:t>
            </a:r>
            <a:endParaRPr lang="fr-FR" dirty="0" smtClean="0"/>
          </a:p>
          <a:p>
            <a:pPr marL="114300" indent="0">
              <a:buNone/>
            </a:pPr>
            <a:r>
              <a:rPr lang="fr-FR" dirty="0"/>
              <a:t>	</a:t>
            </a:r>
            <a:r>
              <a:rPr lang="ru-RU" dirty="0" smtClean="0"/>
              <a:t>Лихтенштейне </a:t>
            </a:r>
            <a:r>
              <a:rPr lang="ru-RU" dirty="0"/>
              <a:t>92% из 1,5% / ВВП,  </a:t>
            </a:r>
            <a:endParaRPr lang="fr-FR" dirty="0" smtClean="0"/>
          </a:p>
          <a:p>
            <a:pPr marL="114300" indent="0">
              <a:buNone/>
            </a:pPr>
            <a:r>
              <a:rPr lang="fr-FR" dirty="0"/>
              <a:t>	</a:t>
            </a:r>
            <a:r>
              <a:rPr lang="ru-RU" dirty="0" smtClean="0"/>
              <a:t>Франции </a:t>
            </a:r>
            <a:r>
              <a:rPr lang="ru-RU" dirty="0"/>
              <a:t>всего 8% из 2,5% / ВВП в 2010 году</a:t>
            </a:r>
            <a:r>
              <a:rPr lang="ru-RU" dirty="0" smtClean="0"/>
              <a:t>.</a:t>
            </a:r>
            <a:endParaRPr lang="fr-FR" dirty="0" smtClean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Низкие налоговые ставки и льготы по ИПИ, один фактор для привлечения  инвестиций в инновацию. </a:t>
            </a:r>
            <a:endParaRPr lang="fr-FR" dirty="0" smtClean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ru-RU" dirty="0" smtClean="0"/>
              <a:t>Финансовые </a:t>
            </a:r>
            <a:r>
              <a:rPr lang="ru-RU" dirty="0"/>
              <a:t>рынки оказывают давление чтобы снять все запреты для ИПИ и снизить ставок корпоративного налогообложения.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3262"/>
          </a:xfrm>
          <a:solidFill>
            <a:srgbClr val="000090"/>
          </a:solidFill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Еврозона в картине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Espace réservé du contenu 3" descr="Currency EU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1" b="8911"/>
          <a:stretch>
            <a:fillRect/>
          </a:stretch>
        </p:blipFill>
        <p:spPr>
          <a:xfrm>
            <a:off x="457200" y="1320800"/>
            <a:ext cx="7620000" cy="5080000"/>
          </a:xfr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203389"/>
              </p:ext>
            </p:extLst>
          </p:nvPr>
        </p:nvGraphicFramePr>
        <p:xfrm>
          <a:off x="762000" y="1460500"/>
          <a:ext cx="1710267" cy="1005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10267"/>
              </a:tblGrid>
              <a:tr h="2743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Еврозона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60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Связана</a:t>
                      </a:r>
                      <a:r>
                        <a:rPr lang="ru-RU" sz="1200" baseline="0" dirty="0" smtClean="0"/>
                        <a:t> к Евро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10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Плавание</a:t>
                      </a:r>
                      <a:r>
                        <a:rPr lang="ru-RU" sz="1200" baseline="0" dirty="0" smtClean="0"/>
                        <a:t> валютного курса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9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143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Справедливость для налогового бремени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2700"/>
            <a:ext cx="7620000" cy="48006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5 Принцип . Справедливость </a:t>
            </a:r>
            <a:r>
              <a:rPr lang="ru-RU" b="1" dirty="0"/>
              <a:t>в мероприятиях </a:t>
            </a:r>
            <a:endParaRPr lang="fr-FR" b="1" dirty="0" smtClean="0"/>
          </a:p>
          <a:p>
            <a:pPr marL="411480" lvl="1" indent="0">
              <a:buNone/>
            </a:pPr>
            <a:endParaRPr lang="ru-RU" b="1" dirty="0" smtClean="0"/>
          </a:p>
          <a:p>
            <a:pPr marL="411480" lvl="1" indent="0">
              <a:buNone/>
            </a:pPr>
            <a:r>
              <a:rPr lang="ru-RU" b="1" dirty="0" smtClean="0"/>
              <a:t>МСП  </a:t>
            </a:r>
            <a:r>
              <a:rPr lang="ru-RU" b="1" dirty="0"/>
              <a:t>носит тяжелое налоговое бремя </a:t>
            </a:r>
            <a:endParaRPr lang="fr-FR" b="1" dirty="0" smtClean="0"/>
          </a:p>
          <a:p>
            <a:pPr marL="411480" lvl="1" indent="0">
              <a:buNone/>
            </a:pPr>
            <a:endParaRPr lang="fr-FR" dirty="0"/>
          </a:p>
          <a:p>
            <a:pPr marL="411480" lvl="1" indent="0">
              <a:buNone/>
            </a:pPr>
            <a:r>
              <a:rPr lang="fr-FR" b="1" dirty="0"/>
              <a:t>K</a:t>
            </a:r>
            <a:r>
              <a:rPr lang="ru-RU" b="1" dirty="0" smtClean="0"/>
              <a:t>рупные </a:t>
            </a:r>
            <a:r>
              <a:rPr lang="ru-RU" b="1" dirty="0"/>
              <a:t>компании</a:t>
            </a:r>
            <a:r>
              <a:rPr lang="ru-RU" dirty="0"/>
              <a:t>, как нефтяная компания Тотал (оборот во Франции 80 мил Евро</a:t>
            </a:r>
            <a:r>
              <a:rPr lang="ru-RU" dirty="0" smtClean="0"/>
              <a:t>), </a:t>
            </a:r>
            <a:r>
              <a:rPr lang="ru-RU" dirty="0"/>
              <a:t>в рамках налогового кредита</a:t>
            </a:r>
            <a:r>
              <a:rPr lang="ru-RU" dirty="0" smtClean="0"/>
              <a:t>, освобождаются </a:t>
            </a:r>
            <a:r>
              <a:rPr lang="ru-RU" dirty="0"/>
              <a:t>полностью от </a:t>
            </a:r>
            <a:r>
              <a:rPr lang="ru-RU" dirty="0" smtClean="0"/>
              <a:t>налога, </a:t>
            </a:r>
            <a:r>
              <a:rPr lang="ru-RU" dirty="0"/>
              <a:t>включая в НИОКР неприемлемые расходы. </a:t>
            </a:r>
            <a:endParaRPr lang="fr-FR" dirty="0" smtClean="0"/>
          </a:p>
          <a:p>
            <a:pPr marL="411480" lvl="1" indent="0">
              <a:buNone/>
            </a:pPr>
            <a:endParaRPr lang="fr-FR" dirty="0"/>
          </a:p>
          <a:p>
            <a:pPr marL="411480" lvl="1" indent="0">
              <a:buNone/>
            </a:pPr>
            <a:r>
              <a:rPr lang="ru-RU" b="1" dirty="0" smtClean="0"/>
              <a:t>Налог </a:t>
            </a:r>
            <a:r>
              <a:rPr lang="ru-RU" b="1" dirty="0"/>
              <a:t>на богатство несправедливый </a:t>
            </a:r>
            <a:r>
              <a:rPr lang="ru-RU" dirty="0"/>
              <a:t>так как он рассчитан по субъективным критериям и применяется во Франции в то время как был снят в Швеции в 2007 и во других странах ЕС.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289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7988300" cy="7540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rgbClr val="FFFFFF"/>
                </a:solidFill>
              </a:rPr>
              <a:t>Координация уровней налоговой политики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 smtClean="0"/>
              <a:t>6 Принцип :  координация уровней налоговой политики</a:t>
            </a:r>
          </a:p>
          <a:p>
            <a:pPr marL="114300" indent="0"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ru-RU" b="1" dirty="0" smtClean="0"/>
              <a:t>увеличением </a:t>
            </a:r>
            <a:r>
              <a:rPr lang="ru-RU" b="1" dirty="0"/>
              <a:t>местных налогов </a:t>
            </a:r>
            <a:r>
              <a:rPr lang="fr-FR" dirty="0" smtClean="0"/>
              <a:t>(</a:t>
            </a:r>
            <a:r>
              <a:rPr lang="ru-RU" dirty="0" smtClean="0"/>
              <a:t>отрицательные для привлекательности инвестиции </a:t>
            </a: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b="1" dirty="0" smtClean="0"/>
              <a:t>введение </a:t>
            </a:r>
            <a:r>
              <a:rPr lang="ru-RU" b="1" dirty="0"/>
              <a:t>новых налогов</a:t>
            </a:r>
            <a:r>
              <a:rPr lang="ru-RU" dirty="0"/>
              <a:t>, неприемлемых как расходы  </a:t>
            </a:r>
            <a:r>
              <a:rPr lang="ru-RU" dirty="0" smtClean="0"/>
              <a:t>	НИОКР</a:t>
            </a:r>
            <a:r>
              <a:rPr lang="ru-RU" dirty="0"/>
              <a:t>, </a:t>
            </a:r>
            <a:r>
              <a:rPr lang="ru-RU" dirty="0" smtClean="0"/>
              <a:t>приводят </a:t>
            </a:r>
            <a:r>
              <a:rPr lang="ru-RU" dirty="0"/>
              <a:t>к сокращению </a:t>
            </a:r>
            <a:r>
              <a:rPr lang="ru-RU" dirty="0" smtClean="0"/>
              <a:t>налоговых </a:t>
            </a:r>
            <a:r>
              <a:rPr lang="ru-RU" dirty="0"/>
              <a:t>стимулов; </a:t>
            </a:r>
            <a:r>
              <a:rPr lang="fr-FR" dirty="0" smtClean="0"/>
              <a:t>(</a:t>
            </a:r>
            <a:r>
              <a:rPr lang="ru-RU" dirty="0" smtClean="0"/>
              <a:t>во </a:t>
            </a:r>
            <a:r>
              <a:rPr lang="ru-RU" dirty="0"/>
              <a:t>Франции </a:t>
            </a:r>
            <a:endParaRPr lang="fr-FR" dirty="0" smtClean="0"/>
          </a:p>
          <a:p>
            <a:pPr marL="114300" indent="0">
              <a:buNone/>
            </a:pPr>
            <a:r>
              <a:rPr lang="fr-FR" dirty="0"/>
              <a:t>	</a:t>
            </a:r>
            <a:r>
              <a:rPr lang="fr-FR" dirty="0" smtClean="0"/>
              <a:t>•</a:t>
            </a:r>
            <a:r>
              <a:rPr lang="ru-RU" dirty="0" smtClean="0"/>
              <a:t>новые экологические </a:t>
            </a:r>
            <a:r>
              <a:rPr lang="ru-RU" dirty="0"/>
              <a:t>сборы по транспорту, </a:t>
            </a:r>
            <a:r>
              <a:rPr lang="fr-FR" dirty="0" smtClean="0"/>
              <a:t>		 </a:t>
            </a:r>
          </a:p>
          <a:p>
            <a:pPr marL="114300" indent="0">
              <a:buNone/>
            </a:pPr>
            <a:r>
              <a:rPr lang="fr-FR" dirty="0" smtClean="0"/>
              <a:t>	• </a:t>
            </a:r>
            <a:r>
              <a:rPr lang="ru-RU" dirty="0" smtClean="0"/>
              <a:t>новый </a:t>
            </a:r>
            <a:r>
              <a:rPr lang="ru-RU" dirty="0"/>
              <a:t>налог на </a:t>
            </a:r>
            <a:r>
              <a:rPr lang="ru-RU" dirty="0" smtClean="0"/>
              <a:t>валовую </a:t>
            </a:r>
            <a:r>
              <a:rPr lang="ru-RU" dirty="0"/>
              <a:t>прибыль </a:t>
            </a:r>
            <a:endParaRPr lang="fr-FR" dirty="0" smtClean="0"/>
          </a:p>
          <a:p>
            <a:pPr marL="114300" indent="0">
              <a:buNone/>
            </a:pP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    </a:t>
            </a:r>
            <a:r>
              <a:rPr lang="ru-RU" b="1" dirty="0" smtClean="0"/>
              <a:t>Налоговая </a:t>
            </a:r>
            <a:r>
              <a:rPr lang="ru-RU" b="1" dirty="0"/>
              <a:t>гармонизация </a:t>
            </a:r>
            <a:r>
              <a:rPr lang="ru-RU" b="1" dirty="0" smtClean="0"/>
              <a:t>между </a:t>
            </a:r>
            <a:r>
              <a:rPr lang="ru-RU" b="1" dirty="0"/>
              <a:t>центральным и местным </a:t>
            </a:r>
            <a:r>
              <a:rPr lang="fr-FR" b="1" dirty="0" smtClean="0"/>
              <a:t> </a:t>
            </a:r>
          </a:p>
          <a:p>
            <a:pPr marL="11430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</a:t>
            </a:r>
            <a:r>
              <a:rPr lang="ru-RU" b="1" dirty="0" smtClean="0"/>
              <a:t>государством </a:t>
            </a:r>
            <a:r>
              <a:rPr lang="fr-FR" b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для поддержки  эффективных правил по </a:t>
            </a:r>
            <a:r>
              <a:rPr lang="fr-FR" dirty="0" smtClean="0"/>
              <a:t>    </a:t>
            </a:r>
          </a:p>
          <a:p>
            <a:pPr marL="11430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ru-RU" dirty="0" smtClean="0"/>
              <a:t>инновации </a:t>
            </a:r>
            <a:r>
              <a:rPr lang="ru-RU" dirty="0"/>
              <a:t>и не обременять </a:t>
            </a:r>
            <a:r>
              <a:rPr lang="ru-RU" dirty="0" smtClean="0"/>
              <a:t>налогоплательщиков.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402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32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Прозрачность налоговой системы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3500"/>
            <a:ext cx="7620000" cy="5067300"/>
          </a:xfrm>
        </p:spPr>
        <p:txBody>
          <a:bodyPr>
            <a:normAutofit/>
          </a:bodyPr>
          <a:lstStyle/>
          <a:p>
            <a:r>
              <a:rPr lang="ru-RU" b="1" dirty="0"/>
              <a:t>7</a:t>
            </a:r>
            <a:r>
              <a:rPr lang="ru-RU" b="1" dirty="0" smtClean="0"/>
              <a:t> Принцип прозрачности </a:t>
            </a:r>
            <a:r>
              <a:rPr lang="ru-RU" dirty="0" smtClean="0"/>
              <a:t>налоговой системы </a:t>
            </a:r>
            <a:r>
              <a:rPr lang="ru-RU" dirty="0"/>
              <a:t>дает доверие инвесторам </a:t>
            </a:r>
            <a:r>
              <a:rPr lang="ru-RU" dirty="0" smtClean="0"/>
              <a:t>в </a:t>
            </a:r>
            <a:r>
              <a:rPr lang="ru-RU" dirty="0"/>
              <a:t>НИОКР</a:t>
            </a:r>
            <a:r>
              <a:rPr lang="ru-RU" dirty="0" smtClean="0"/>
              <a:t>.</a:t>
            </a:r>
            <a:endParaRPr lang="ru-RU" dirty="0"/>
          </a:p>
          <a:p>
            <a:endParaRPr lang="fr-FR" dirty="0"/>
          </a:p>
          <a:p>
            <a:r>
              <a:rPr lang="ru-RU" b="1" dirty="0" smtClean="0"/>
              <a:t> </a:t>
            </a:r>
            <a:r>
              <a:rPr lang="ru-RU" b="1" dirty="0"/>
              <a:t>Венчурский фонд </a:t>
            </a:r>
            <a:r>
              <a:rPr lang="fr-FR" b="1" dirty="0" smtClean="0"/>
              <a:t>: </a:t>
            </a:r>
            <a:r>
              <a:rPr lang="ru-RU" dirty="0" smtClean="0"/>
              <a:t> </a:t>
            </a:r>
            <a:r>
              <a:rPr lang="ru-RU" dirty="0"/>
              <a:t>прозрачным </a:t>
            </a:r>
            <a:endParaRPr lang="fr-FR" dirty="0" smtClean="0"/>
          </a:p>
          <a:p>
            <a:pPr lvl="2"/>
            <a:r>
              <a:rPr lang="ru-RU" dirty="0" smtClean="0"/>
              <a:t>когда </a:t>
            </a:r>
            <a:r>
              <a:rPr lang="ru-RU" dirty="0"/>
              <a:t>участники фонда подлежат налогообложению </a:t>
            </a:r>
            <a:endParaRPr lang="fr-FR" dirty="0" smtClean="0"/>
          </a:p>
          <a:p>
            <a:pPr lvl="2"/>
            <a:r>
              <a:rPr lang="ru-RU" dirty="0" smtClean="0"/>
              <a:t>статус </a:t>
            </a:r>
            <a:r>
              <a:rPr lang="ru-RU" dirty="0"/>
              <a:t>его фонда рассматривается как фонд с юридическим лицом а не как совокупность активов</a:t>
            </a:r>
            <a:r>
              <a:rPr lang="ru-RU" dirty="0" smtClean="0"/>
              <a:t>.</a:t>
            </a:r>
            <a:endParaRPr lang="fr-FR" dirty="0"/>
          </a:p>
          <a:p>
            <a:r>
              <a:rPr lang="ru-RU" b="1" dirty="0" smtClean="0"/>
              <a:t> </a:t>
            </a:r>
            <a:r>
              <a:rPr lang="ru-RU" b="1" dirty="0"/>
              <a:t>В ЕС, наёмные и самостояльные работники за подобную работу трактуются по-разному для страховых взносов</a:t>
            </a:r>
            <a:r>
              <a:rPr lang="ru-RU" dirty="0"/>
              <a:t>.	 </a:t>
            </a:r>
            <a:endParaRPr lang="fr-FR" dirty="0" smtClean="0"/>
          </a:p>
          <a:p>
            <a:endParaRPr lang="fr-FR" dirty="0" smtClean="0"/>
          </a:p>
          <a:p>
            <a:r>
              <a:rPr lang="ru-RU" b="1" dirty="0" smtClean="0"/>
              <a:t>Налог </a:t>
            </a:r>
            <a:r>
              <a:rPr lang="ru-RU" b="1" dirty="0"/>
              <a:t>на прибыль и страховые взносы </a:t>
            </a:r>
            <a:r>
              <a:rPr lang="ru-RU" dirty="0" smtClean="0"/>
              <a:t>отдельны</a:t>
            </a:r>
            <a:r>
              <a:rPr lang="fr-FR" dirty="0" smtClean="0"/>
              <a:t>e </a:t>
            </a:r>
            <a:r>
              <a:rPr lang="ru-RU" dirty="0" smtClean="0"/>
              <a:t>налоги</a:t>
            </a:r>
            <a:r>
              <a:rPr lang="ru-RU" dirty="0"/>
              <a:t>, </a:t>
            </a:r>
            <a:r>
              <a:rPr lang="ru-RU" dirty="0" smtClean="0"/>
              <a:t>с </a:t>
            </a:r>
            <a:r>
              <a:rPr lang="ru-RU" dirty="0"/>
              <a:t>различными ставками. </a:t>
            </a:r>
            <a:r>
              <a:rPr lang="ru-RU" dirty="0" smtClean="0"/>
              <a:t>Эта </a:t>
            </a:r>
            <a:r>
              <a:rPr lang="ru-RU" dirty="0"/>
              <a:t>система подрывает прозрачность налоговых систем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4860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  <a:solidFill>
            <a:srgbClr val="000090"/>
          </a:solidFill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Предсказуемость</a:t>
            </a:r>
            <a:r>
              <a:rPr lang="fr-FR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smtClean="0">
                <a:solidFill>
                  <a:schemeClr val="bg1"/>
                </a:solidFill>
              </a:rPr>
              <a:t>стабильность и гибкость корпоративной налоговой  политики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8 Принцип Предсказуемость стабильность </a:t>
            </a:r>
            <a:r>
              <a:rPr lang="ru-RU" b="1" dirty="0"/>
              <a:t>корпоративной налоговой </a:t>
            </a:r>
            <a:r>
              <a:rPr lang="ru-RU" b="1" dirty="0" smtClean="0"/>
              <a:t>политики</a:t>
            </a:r>
          </a:p>
          <a:p>
            <a:pPr marL="114300" indent="0">
              <a:buNone/>
            </a:pPr>
            <a:r>
              <a:rPr lang="fr-FR" dirty="0"/>
              <a:t>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fr-FR" dirty="0" smtClean="0"/>
              <a:t>• </a:t>
            </a:r>
            <a:r>
              <a:rPr lang="ru-RU" dirty="0" smtClean="0"/>
              <a:t>	</a:t>
            </a:r>
            <a:r>
              <a:rPr lang="ru-RU" b="1" dirty="0" smtClean="0"/>
              <a:t>видение </a:t>
            </a:r>
            <a:r>
              <a:rPr lang="ru-RU" b="1" dirty="0"/>
              <a:t>по инвестиции НИОКР на средний и долгий </a:t>
            </a:r>
            <a:r>
              <a:rPr lang="fr-FR" b="1" dirty="0" smtClean="0"/>
              <a:t>   </a:t>
            </a:r>
            <a:r>
              <a:rPr lang="ru-RU" b="1" dirty="0" smtClean="0"/>
              <a:t>	срок </a:t>
            </a:r>
            <a:r>
              <a:rPr lang="ru-RU" dirty="0" smtClean="0"/>
              <a:t> </a:t>
            </a:r>
            <a:r>
              <a:rPr lang="ru-RU" dirty="0"/>
              <a:t>как </a:t>
            </a:r>
            <a:r>
              <a:rPr lang="ru-RU" dirty="0" smtClean="0"/>
              <a:t>в Великобритании.</a:t>
            </a:r>
            <a:endParaRPr lang="fr-FR" dirty="0" smtClean="0"/>
          </a:p>
          <a:p>
            <a:r>
              <a:rPr lang="fr-FR" b="1" dirty="0" smtClean="0"/>
              <a:t>• </a:t>
            </a:r>
            <a:r>
              <a:rPr lang="ru-RU" b="1" dirty="0" smtClean="0"/>
              <a:t>	стабильность и предсказуемость </a:t>
            </a:r>
            <a:r>
              <a:rPr lang="ru-RU" dirty="0" smtClean="0"/>
              <a:t>дает доверия 	инвесторам</a:t>
            </a:r>
          </a:p>
          <a:p>
            <a:r>
              <a:rPr lang="fr-FR" dirty="0" smtClean="0"/>
              <a:t>•	</a:t>
            </a:r>
            <a:r>
              <a:rPr lang="ru-RU" b="1" dirty="0" smtClean="0"/>
              <a:t>гибкость</a:t>
            </a:r>
            <a:r>
              <a:rPr lang="ru-RU" dirty="0" smtClean="0"/>
              <a:t> </a:t>
            </a:r>
            <a:r>
              <a:rPr lang="ru-RU" dirty="0" err="1"/>
              <a:t>Венчурам</a:t>
            </a:r>
            <a:r>
              <a:rPr lang="ru-RU" dirty="0"/>
              <a:t> или </a:t>
            </a:r>
            <a:r>
              <a:rPr lang="ru-RU" dirty="0" err="1"/>
              <a:t>стартапам</a:t>
            </a:r>
            <a:r>
              <a:rPr lang="ru-RU" dirty="0"/>
              <a:t> для начала надо </a:t>
            </a:r>
            <a:r>
              <a:rPr lang="fr-FR" dirty="0" smtClean="0"/>
              <a:t>	</a:t>
            </a:r>
            <a:r>
              <a:rPr lang="ru-RU" dirty="0" smtClean="0"/>
              <a:t>финансовой </a:t>
            </a:r>
            <a:r>
              <a:rPr lang="ru-RU" dirty="0"/>
              <a:t>прямой поддержки а не налоговый </a:t>
            </a:r>
            <a:r>
              <a:rPr lang="fr-FR" dirty="0" smtClean="0"/>
              <a:t>	</a:t>
            </a:r>
            <a:r>
              <a:rPr lang="ru-RU" dirty="0" smtClean="0"/>
              <a:t>кредит</a:t>
            </a:r>
            <a:endParaRPr lang="fr-FR" dirty="0"/>
          </a:p>
          <a:p>
            <a:endParaRPr lang="ru-RU" dirty="0"/>
          </a:p>
          <a:p>
            <a:r>
              <a:rPr lang="ru-RU" i="1" dirty="0" smtClean="0"/>
              <a:t>Непредсказуемость </a:t>
            </a:r>
            <a:r>
              <a:rPr lang="ru-RU" i="1" dirty="0"/>
              <a:t>корпоративной налоговой политики привела к резкому спаду ИПИ во Франции за две </a:t>
            </a:r>
            <a:r>
              <a:rPr lang="ru-RU" i="1" dirty="0" smtClean="0"/>
              <a:t>последних  года</a:t>
            </a:r>
            <a:r>
              <a:rPr lang="ru-RU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653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34300" cy="830262"/>
          </a:xfrm>
          <a:solidFill>
            <a:srgbClr val="000090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Экономический рост и инновации в ЕС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Последние показатели ЕС </a:t>
            </a:r>
          </a:p>
          <a:p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	улучшение макроэкономических индикаторов в 	странах  где и проводят структурные реформы								НИОКР в ЕС имеют результаты но внедрение часто 	</a:t>
            </a:r>
            <a:r>
              <a:rPr lang="ru-RU" dirty="0" err="1" smtClean="0"/>
              <a:t>осуществяется</a:t>
            </a:r>
            <a:r>
              <a:rPr lang="ru-RU" dirty="0" smtClean="0"/>
              <a:t> не в ЕС								Растущий интерес со стороны Китая к приобретения 	инновационных технологических фир</a:t>
            </a:r>
            <a:r>
              <a:rPr lang="ru-RU" dirty="0"/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271051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21600" cy="1143000"/>
          </a:xfrm>
          <a:solidFill>
            <a:srgbClr val="000090"/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Таджикистан и </a:t>
            </a:r>
            <a:r>
              <a:rPr lang="ru-RU" sz="2800" b="1" dirty="0" err="1" smtClean="0">
                <a:solidFill>
                  <a:schemeClr val="bg1"/>
                </a:solidFill>
              </a:rPr>
              <a:t>наловых</a:t>
            </a:r>
            <a:r>
              <a:rPr lang="ru-RU" sz="2800" b="1" dirty="0" smtClean="0">
                <a:solidFill>
                  <a:schemeClr val="bg1"/>
                </a:solidFill>
              </a:rPr>
              <a:t> стимулов инновации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5738"/>
            <a:ext cx="7620000" cy="5156200"/>
          </a:xfrm>
        </p:spPr>
        <p:txBody>
          <a:bodyPr>
            <a:normAutofit fontScale="25000" lnSpcReduction="20000"/>
          </a:bodyPr>
          <a:lstStyle/>
          <a:p>
            <a:r>
              <a:rPr lang="fr-FR" sz="6400" b="1" dirty="0" smtClean="0"/>
              <a:t>-</a:t>
            </a:r>
            <a:r>
              <a:rPr lang="ru-RU" sz="6400" b="1" dirty="0" smtClean="0"/>
              <a:t>Проблема экономического развития</a:t>
            </a:r>
          </a:p>
          <a:p>
            <a:r>
              <a:rPr lang="fr-FR" sz="6400" b="1" dirty="0" smtClean="0"/>
              <a:t>-</a:t>
            </a:r>
            <a:r>
              <a:rPr lang="ru-RU" sz="6400" b="1" dirty="0" smtClean="0"/>
              <a:t>Проекты и секторы примерно</a:t>
            </a:r>
          </a:p>
          <a:p>
            <a:r>
              <a:rPr lang="ru-RU" sz="6400" dirty="0"/>
              <a:t> </a:t>
            </a:r>
            <a:r>
              <a:rPr lang="ru-RU" sz="6400" dirty="0" smtClean="0"/>
              <a:t>     </a:t>
            </a:r>
            <a:r>
              <a:rPr lang="ru-RU" sz="6400" b="1" dirty="0" smtClean="0"/>
              <a:t>	</a:t>
            </a:r>
            <a:r>
              <a:rPr lang="fr-FR" sz="6400" b="1" dirty="0" smtClean="0"/>
              <a:t>•</a:t>
            </a:r>
            <a:r>
              <a:rPr lang="ru-RU" sz="6400" b="1" dirty="0" smtClean="0"/>
              <a:t>Стратегия развития предпринимательства </a:t>
            </a:r>
            <a:r>
              <a:rPr lang="ru-RU" sz="6400" dirty="0" smtClean="0"/>
              <a:t>на основе </a:t>
            </a:r>
            <a:r>
              <a:rPr lang="ru-RU" sz="6400" b="1" dirty="0" smtClean="0"/>
              <a:t>развития 	микрофинансирования </a:t>
            </a:r>
            <a:r>
              <a:rPr lang="ru-RU" sz="6400" dirty="0" smtClean="0"/>
              <a:t>работая с вашим 	институтом для приобретения 	навыки по управлению    	</a:t>
            </a:r>
          </a:p>
          <a:p>
            <a:pPr marL="777240" lvl="2" indent="0">
              <a:buNone/>
            </a:pPr>
            <a:r>
              <a:rPr lang="ru-RU" sz="6400" dirty="0"/>
              <a:t> </a:t>
            </a:r>
            <a:r>
              <a:rPr lang="ru-RU" sz="6400" dirty="0" smtClean="0"/>
              <a:t>  </a:t>
            </a:r>
            <a:r>
              <a:rPr lang="fr-FR" sz="6400" dirty="0" smtClean="0"/>
              <a:t>•</a:t>
            </a:r>
            <a:r>
              <a:rPr lang="ru-RU" sz="6400" dirty="0" smtClean="0"/>
              <a:t>Развитие медицинских  </a:t>
            </a:r>
            <a:r>
              <a:rPr lang="ru-RU" sz="6400" dirty="0" err="1" smtClean="0"/>
              <a:t>новчества</a:t>
            </a:r>
            <a:r>
              <a:rPr lang="ru-RU" sz="6400" dirty="0" smtClean="0"/>
              <a:t>, как лечение с редкими растениями  </a:t>
            </a:r>
          </a:p>
          <a:p>
            <a:pPr marL="777240" lvl="2" indent="0">
              <a:buNone/>
            </a:pPr>
            <a:r>
              <a:rPr lang="ru-RU" sz="6400" dirty="0"/>
              <a:t> </a:t>
            </a:r>
            <a:r>
              <a:rPr lang="ru-RU" sz="6400" dirty="0" smtClean="0"/>
              <a:t>  </a:t>
            </a:r>
            <a:r>
              <a:rPr lang="fr-FR" sz="6400" dirty="0" smtClean="0"/>
              <a:t>• </a:t>
            </a:r>
            <a:r>
              <a:rPr lang="ru-RU" sz="6400" dirty="0" smtClean="0"/>
              <a:t>Дешевые медицинские услуги зубы</a:t>
            </a:r>
          </a:p>
          <a:p>
            <a:pPr marL="114300" indent="0">
              <a:buNone/>
            </a:pPr>
            <a:r>
              <a:rPr lang="ru-RU" sz="6400" dirty="0" smtClean="0"/>
              <a:t>       </a:t>
            </a:r>
            <a:r>
              <a:rPr lang="fr-FR" sz="6400" dirty="0" smtClean="0"/>
              <a:t>	</a:t>
            </a:r>
            <a:r>
              <a:rPr lang="ru-RU" sz="6400" dirty="0" smtClean="0"/>
              <a:t>  для привлечения региональных клиентов                        	</a:t>
            </a:r>
            <a:r>
              <a:rPr lang="ru-RU" sz="6400" dirty="0"/>
              <a:t> </a:t>
            </a:r>
            <a:r>
              <a:rPr lang="ru-RU" sz="6400" dirty="0" smtClean="0"/>
              <a:t>         	</a:t>
            </a:r>
            <a:r>
              <a:rPr lang="fr-FR" sz="6400" dirty="0" smtClean="0"/>
              <a:t>•</a:t>
            </a:r>
            <a:r>
              <a:rPr lang="ru-RU" sz="6400" dirty="0" smtClean="0"/>
              <a:t>Развивать технологии диверсификации в секторе 	алюминии </a:t>
            </a:r>
            <a:endParaRPr lang="fr-FR" sz="6400" dirty="0" smtClean="0"/>
          </a:p>
          <a:p>
            <a:pPr marL="114300" indent="0">
              <a:buNone/>
            </a:pPr>
            <a:r>
              <a:rPr lang="fr-FR" sz="6400" dirty="0" smtClean="0"/>
              <a:t>	• </a:t>
            </a:r>
            <a:r>
              <a:rPr lang="ru-RU" sz="6400" dirty="0" smtClean="0"/>
              <a:t>Развивать производства электричества из водопадов</a:t>
            </a:r>
          </a:p>
          <a:p>
            <a:pPr marL="114300" indent="0">
              <a:buNone/>
            </a:pPr>
            <a:r>
              <a:rPr lang="fr-FR" sz="6400" dirty="0" smtClean="0"/>
              <a:t>	• </a:t>
            </a:r>
            <a:r>
              <a:rPr lang="ru-RU" sz="6400" dirty="0" smtClean="0"/>
              <a:t>Новые биологические сельские продукт                                                                       	                                                                                                                                 </a:t>
            </a:r>
          </a:p>
          <a:p>
            <a:pPr marL="114300" indent="0">
              <a:buNone/>
            </a:pPr>
            <a:endParaRPr lang="ru-RU" sz="6400" dirty="0"/>
          </a:p>
          <a:p>
            <a:pPr marL="114300" indent="0">
              <a:buNone/>
            </a:pPr>
            <a:r>
              <a:rPr lang="ru-RU" sz="6400" dirty="0"/>
              <a:t> </a:t>
            </a:r>
            <a:r>
              <a:rPr lang="ru-RU" sz="6400" dirty="0" smtClean="0"/>
              <a:t>        </a:t>
            </a:r>
            <a:r>
              <a:rPr lang="fr-FR" sz="6400" dirty="0" smtClean="0"/>
              <a:t>-</a:t>
            </a:r>
            <a:r>
              <a:rPr lang="ru-RU" sz="6400" b="1" dirty="0" smtClean="0"/>
              <a:t>Создание технологического паркам кластеров</a:t>
            </a:r>
          </a:p>
          <a:p>
            <a:pPr marL="114300" indent="0">
              <a:buNone/>
            </a:pPr>
            <a:endParaRPr lang="ru-RU" sz="6400" b="1" dirty="0"/>
          </a:p>
          <a:p>
            <a:pPr marL="114300" indent="0">
              <a:buNone/>
            </a:pPr>
            <a:r>
              <a:rPr lang="ru-RU" sz="6400" b="1" dirty="0"/>
              <a:t> </a:t>
            </a:r>
            <a:r>
              <a:rPr lang="ru-RU" sz="6400" b="1" dirty="0" smtClean="0"/>
              <a:t>        </a:t>
            </a:r>
            <a:r>
              <a:rPr lang="fr-FR" sz="6400" b="1" dirty="0" smtClean="0"/>
              <a:t>-</a:t>
            </a:r>
            <a:r>
              <a:rPr lang="ru-RU" sz="6400" b="1" dirty="0" err="1" smtClean="0"/>
              <a:t>Лобировать</a:t>
            </a:r>
            <a:r>
              <a:rPr lang="ru-RU" sz="6400" b="1" dirty="0" smtClean="0"/>
              <a:t> чтобы международные организации оказали финансовую   </a:t>
            </a:r>
          </a:p>
          <a:p>
            <a:pPr marL="114300" indent="0">
              <a:buNone/>
            </a:pPr>
            <a:r>
              <a:rPr lang="ru-RU" sz="6400" b="1" dirty="0"/>
              <a:t> </a:t>
            </a:r>
            <a:r>
              <a:rPr lang="ru-RU" sz="6400" b="1" dirty="0" smtClean="0"/>
              <a:t>         поддержку</a:t>
            </a:r>
          </a:p>
          <a:p>
            <a:pPr marL="114300" indent="0">
              <a:buNone/>
            </a:pPr>
            <a:endParaRPr lang="ru-RU" sz="6400" dirty="0" smtClean="0"/>
          </a:p>
          <a:p>
            <a:pPr marL="114300" indent="0">
              <a:buNone/>
            </a:pPr>
            <a:r>
              <a:rPr lang="ru-RU" sz="6400" dirty="0" smtClean="0"/>
              <a:t>        </a:t>
            </a:r>
            <a:r>
              <a:rPr lang="fr-FR" sz="6400" dirty="0" smtClean="0"/>
              <a:t>-</a:t>
            </a:r>
            <a:r>
              <a:rPr lang="ru-RU" sz="6400" b="1" dirty="0" err="1" smtClean="0"/>
              <a:t>Финасировяние</a:t>
            </a:r>
            <a:r>
              <a:rPr lang="ru-RU" sz="6400" b="1" dirty="0" smtClean="0"/>
              <a:t> проектов развития </a:t>
            </a:r>
          </a:p>
          <a:p>
            <a:pPr marL="114300" indent="0">
              <a:buNone/>
            </a:pPr>
            <a:r>
              <a:rPr lang="ru-RU" sz="6400" dirty="0"/>
              <a:t> </a:t>
            </a:r>
            <a:r>
              <a:rPr lang="ru-RU" sz="6400" dirty="0" smtClean="0"/>
              <a:t>	</a:t>
            </a:r>
            <a:r>
              <a:rPr lang="fr-FR" sz="6400" dirty="0" smtClean="0"/>
              <a:t>•</a:t>
            </a:r>
            <a:r>
              <a:rPr lang="ru-RU" sz="6400" dirty="0" smtClean="0"/>
              <a:t>налоговые стимулы </a:t>
            </a:r>
            <a:r>
              <a:rPr lang="ru-RU" sz="6400" dirty="0"/>
              <a:t>на средний срок </a:t>
            </a:r>
            <a:r>
              <a:rPr lang="ru-RU" sz="6400" dirty="0" smtClean="0"/>
              <a:t>и долгий срок </a:t>
            </a:r>
            <a:r>
              <a:rPr lang="ru-RU" sz="6400" dirty="0" err="1" smtClean="0"/>
              <a:t>вкладцикям</a:t>
            </a:r>
            <a:r>
              <a:rPr lang="ru-RU" sz="6400" dirty="0" smtClean="0"/>
              <a:t> и </a:t>
            </a:r>
          </a:p>
          <a:p>
            <a:pPr marL="114300" indent="0">
              <a:buNone/>
            </a:pPr>
            <a:r>
              <a:rPr lang="ru-RU" sz="6400" dirty="0"/>
              <a:t>	</a:t>
            </a:r>
            <a:r>
              <a:rPr lang="ru-RU" sz="6400" dirty="0" smtClean="0"/>
              <a:t>инвесторам</a:t>
            </a:r>
          </a:p>
          <a:p>
            <a:pPr marL="114300" indent="0">
              <a:buNone/>
            </a:pPr>
            <a:r>
              <a:rPr lang="ru-RU" sz="6400" dirty="0" smtClean="0"/>
              <a:t>	</a:t>
            </a:r>
            <a:r>
              <a:rPr lang="fr-FR" sz="6400" dirty="0" smtClean="0"/>
              <a:t>•</a:t>
            </a:r>
            <a:r>
              <a:rPr lang="ru-RU" sz="6400" dirty="0" smtClean="0"/>
              <a:t>микрофинансирование</a:t>
            </a:r>
          </a:p>
          <a:p>
            <a:pPr marL="114300" indent="0">
              <a:buNone/>
            </a:pPr>
            <a:r>
              <a:rPr lang="ru-RU" sz="6400" dirty="0"/>
              <a:t>	</a:t>
            </a:r>
            <a:r>
              <a:rPr lang="fr-FR" sz="6400" dirty="0" smtClean="0"/>
              <a:t>•</a:t>
            </a:r>
            <a:r>
              <a:rPr lang="ru-RU" sz="6400" dirty="0" err="1" smtClean="0"/>
              <a:t>Предусматрывать</a:t>
            </a:r>
            <a:r>
              <a:rPr lang="ru-RU" sz="6400" dirty="0" smtClean="0"/>
              <a:t> </a:t>
            </a:r>
            <a:r>
              <a:rPr lang="ru-RU" sz="6400" dirty="0"/>
              <a:t>налоговых стимулов </a:t>
            </a:r>
            <a:endParaRPr lang="ru-RU" sz="6400" dirty="0" smtClean="0"/>
          </a:p>
          <a:p>
            <a:pPr lvl="1"/>
            <a:r>
              <a:rPr lang="ru-RU" sz="3400" dirty="0" smtClean="0"/>
              <a:t>     </a:t>
            </a:r>
            <a:endParaRPr lang="ru-RU" sz="3400" dirty="0"/>
          </a:p>
          <a:p>
            <a:pPr lvl="1"/>
            <a:r>
              <a:rPr lang="ru-RU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059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90562"/>
          </a:xfrm>
          <a:solidFill>
            <a:srgbClr val="00009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Заключение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5200"/>
            <a:ext cx="7620000" cy="5435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Важна  роль налоговой системы для </a:t>
            </a:r>
            <a:r>
              <a:rPr lang="ru-RU" dirty="0"/>
              <a:t>экономического роста </a:t>
            </a:r>
            <a:r>
              <a:rPr lang="ru-RU" dirty="0" smtClean="0"/>
              <a:t>ЕС </a:t>
            </a:r>
          </a:p>
          <a:p>
            <a:endParaRPr lang="ru-RU" dirty="0"/>
          </a:p>
          <a:p>
            <a:r>
              <a:rPr lang="ru-RU" dirty="0" smtClean="0"/>
              <a:t>Давление в </a:t>
            </a:r>
            <a:r>
              <a:rPr lang="ru-RU" b="1" dirty="0" smtClean="0"/>
              <a:t>ЕС финансовых рынков</a:t>
            </a:r>
            <a:r>
              <a:rPr lang="ru-RU" dirty="0"/>
              <a:t> </a:t>
            </a:r>
            <a:r>
              <a:rPr lang="ru-RU" dirty="0" smtClean="0"/>
              <a:t>чтобы </a:t>
            </a:r>
            <a:r>
              <a:rPr lang="ru-RU" dirty="0"/>
              <a:t>снизить налоговые ставки и получить доступ к стратегически</a:t>
            </a:r>
            <a:r>
              <a:rPr lang="fr-FR" dirty="0" err="1"/>
              <a:t>м</a:t>
            </a:r>
            <a:r>
              <a:rPr lang="fr-FR" dirty="0"/>
              <a:t> </a:t>
            </a:r>
            <a:r>
              <a:rPr lang="ru-RU" dirty="0"/>
              <a:t>секторам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Создать единую налоговую политику в ЕС но развивать  </a:t>
            </a:r>
            <a:r>
              <a:rPr lang="ru-RU" dirty="0" err="1"/>
              <a:t>конкутноспособности</a:t>
            </a:r>
            <a:r>
              <a:rPr lang="ru-RU" dirty="0"/>
              <a:t> членов на фоне ужесточённой конкуренции внутри ЕС 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Учесть отдельные экономические и культурные особенност</a:t>
            </a:r>
            <a:r>
              <a:rPr lang="ru-RU" dirty="0" smtClean="0"/>
              <a:t>и заинтересованных сторон стран членов для внедрения принципов налогового стимулирования НИОКР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Эффективные налоговые стимулы </a:t>
            </a:r>
            <a:r>
              <a:rPr lang="ru-RU" dirty="0"/>
              <a:t>по инвестиции в инновации поднимает ряд </a:t>
            </a:r>
            <a:r>
              <a:rPr lang="ru-RU" dirty="0" smtClean="0"/>
              <a:t>разнообразных юридических </a:t>
            </a:r>
            <a:r>
              <a:rPr lang="ru-RU" dirty="0"/>
              <a:t>вопросов </a:t>
            </a:r>
            <a:r>
              <a:rPr lang="ru-RU" dirty="0" smtClean="0"/>
              <a:t>в </a:t>
            </a:r>
            <a:r>
              <a:rPr lang="ru-RU" dirty="0"/>
              <a:t>ЕС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3843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1200"/>
            <a:ext cx="7620000" cy="5689600"/>
          </a:xfrm>
          <a:solidFill>
            <a:srgbClr val="0000FF"/>
          </a:solidFill>
        </p:spPr>
        <p:txBody>
          <a:bodyPr/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СПАСИБО ЗА ВНИМАНИЕ</a:t>
            </a:r>
            <a:endParaRPr lang="fr-F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9713" y="606426"/>
            <a:ext cx="7875587" cy="801687"/>
          </a:xfrm>
          <a:solidFill>
            <a:srgbClr val="000090"/>
          </a:solidFill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  <a:latin typeface="Calibri" charset="0"/>
              </a:rPr>
              <a:t>Кризис суверенных долгов Еврозона</a:t>
            </a:r>
            <a:endParaRPr lang="en-GB" sz="32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9713" y="1544638"/>
            <a:ext cx="7913687" cy="4754562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u="sng" dirty="0" smtClean="0">
                <a:latin typeface="Calibri" charset="0"/>
              </a:rPr>
              <a:t>Причины кризиса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GB" sz="2700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/>
              <a:t>1 </a:t>
            </a:r>
            <a:r>
              <a:rPr lang="ru-RU" dirty="0" smtClean="0"/>
              <a:t>Глобальный </a:t>
            </a:r>
            <a:r>
              <a:rPr lang="ru-RU" dirty="0"/>
              <a:t>финансовый кризис 2007-08 </a:t>
            </a:r>
            <a:r>
              <a:rPr lang="ru-RU" dirty="0" smtClean="0"/>
              <a:t>вызван кризисом в США субстандартных </a:t>
            </a:r>
            <a:r>
              <a:rPr lang="ru-RU" dirty="0"/>
              <a:t>ипотечного </a:t>
            </a:r>
            <a:r>
              <a:rPr lang="ru-RU" dirty="0" smtClean="0"/>
              <a:t>займа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2 Европейские </a:t>
            </a:r>
            <a:r>
              <a:rPr lang="ru-RU" dirty="0"/>
              <a:t>банки сильно </a:t>
            </a:r>
            <a:r>
              <a:rPr lang="ru-RU" dirty="0" smtClean="0"/>
              <a:t>пострадали от этого кризиса , </a:t>
            </a:r>
            <a:r>
              <a:rPr lang="ru-RU" dirty="0"/>
              <a:t>заставляя </a:t>
            </a:r>
            <a:r>
              <a:rPr lang="ru-RU" dirty="0" smtClean="0"/>
              <a:t>правительства стран ЕС вмешаться </a:t>
            </a:r>
            <a:r>
              <a:rPr lang="ru-RU" dirty="0"/>
              <a:t>и спасти их «национальные» банки </a:t>
            </a:r>
            <a:br>
              <a:rPr lang="ru-RU" dirty="0"/>
            </a:br>
            <a:endParaRPr lang="ru-RU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3 Последствия на </a:t>
            </a:r>
            <a:r>
              <a:rPr lang="ru-RU" dirty="0"/>
              <a:t>"реальный сектор экономики", </a:t>
            </a:r>
            <a:r>
              <a:rPr lang="ru-RU" dirty="0" smtClean="0"/>
              <a:t>вели </a:t>
            </a:r>
            <a:r>
              <a:rPr lang="ru-RU" dirty="0"/>
              <a:t>к глубокой рецессии </a:t>
            </a:r>
            <a:r>
              <a:rPr lang="ru-RU" dirty="0" smtClean="0"/>
              <a:t>по всей </a:t>
            </a:r>
            <a:r>
              <a:rPr lang="ru-RU" dirty="0"/>
              <a:t>территории ЕС (за очень редкими исключениями</a:t>
            </a:r>
            <a:r>
              <a:rPr lang="ru-RU" dirty="0" smtClean="0"/>
              <a:t>, как </a:t>
            </a:r>
            <a:r>
              <a:rPr lang="ru-RU" dirty="0"/>
              <a:t>Польша) </a:t>
            </a:r>
            <a:br>
              <a:rPr lang="ru-RU" dirty="0"/>
            </a:br>
            <a:endParaRPr lang="ru-RU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4 Банковский </a:t>
            </a:r>
            <a:r>
              <a:rPr lang="ru-RU" dirty="0"/>
              <a:t>кризис (плюс рецессия) </a:t>
            </a:r>
            <a:r>
              <a:rPr lang="ru-RU" dirty="0" smtClean="0"/>
              <a:t>вызвали суверенный долговый </a:t>
            </a:r>
            <a:r>
              <a:rPr lang="ru-RU" dirty="0"/>
              <a:t>кризиса в еврозоне, </a:t>
            </a:r>
            <a:r>
              <a:rPr lang="ru-RU" dirty="0" smtClean="0"/>
              <a:t>непосредственно зависящей </a:t>
            </a:r>
            <a:r>
              <a:rPr lang="ru-RU" dirty="0"/>
              <a:t>от рыночного давления (направляемых через "рейтинговых агентств")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-&gt; Сколько "</a:t>
            </a:r>
            <a:r>
              <a:rPr lang="ru-RU" dirty="0" smtClean="0"/>
              <a:t>внешних факторов " </a:t>
            </a:r>
            <a:r>
              <a:rPr lang="ru-RU" dirty="0"/>
              <a:t>может политика усвоить? </a:t>
            </a:r>
            <a:endParaRPr lang="ru-RU" dirty="0" smtClean="0"/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1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81062"/>
          </a:xfrm>
          <a:solidFill>
            <a:srgbClr val="0000FF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Финансовый кризис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7975600" cy="54864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fr-FR" dirty="0" smtClean="0"/>
              <a:t>•</a:t>
            </a:r>
            <a:r>
              <a:rPr lang="ru-RU" dirty="0" smtClean="0"/>
              <a:t> </a:t>
            </a:r>
            <a:r>
              <a:rPr lang="ru-RU" sz="3300" b="1" dirty="0" smtClean="0"/>
              <a:t>Выход из кризиса</a:t>
            </a:r>
            <a:r>
              <a:rPr lang="ru-RU" sz="3300" dirty="0" smtClean="0"/>
              <a:t>.</a:t>
            </a:r>
          </a:p>
          <a:p>
            <a:pPr marL="114300" indent="0">
              <a:buNone/>
            </a:pPr>
            <a:r>
              <a:rPr lang="ru-RU" sz="3300" dirty="0" smtClean="0"/>
              <a:t>	</a:t>
            </a:r>
            <a:r>
              <a:rPr lang="fr-FR" sz="3300" dirty="0" smtClean="0"/>
              <a:t>-</a:t>
            </a:r>
            <a:r>
              <a:rPr lang="ru-RU" sz="3300" dirty="0" smtClean="0"/>
              <a:t>Применение жесткой политики и бюджетной дисциплины</a:t>
            </a:r>
          </a:p>
          <a:p>
            <a:pPr marL="114300" indent="0">
              <a:buNone/>
            </a:pPr>
            <a:r>
              <a:rPr lang="ru-RU" sz="3300" dirty="0"/>
              <a:t>	</a:t>
            </a:r>
            <a:r>
              <a:rPr lang="ru-RU" sz="3300" dirty="0" smtClean="0"/>
              <a:t>разные подходы у северных и южных </a:t>
            </a:r>
            <a:r>
              <a:rPr lang="ru-RU" sz="3300" dirty="0"/>
              <a:t>членов ЕС </a:t>
            </a:r>
            <a:endParaRPr lang="ru-RU" sz="3300" dirty="0" smtClean="0"/>
          </a:p>
          <a:p>
            <a:pPr marL="114300" indent="0">
              <a:buNone/>
            </a:pPr>
            <a:endParaRPr lang="ru-RU" sz="3300" dirty="0" smtClean="0"/>
          </a:p>
          <a:p>
            <a:pPr marL="114300" indent="0">
              <a:buNone/>
            </a:pPr>
            <a:r>
              <a:rPr lang="ru-RU" sz="3300" dirty="0"/>
              <a:t>	</a:t>
            </a:r>
            <a:r>
              <a:rPr lang="fr-FR" sz="3300" dirty="0" smtClean="0"/>
              <a:t>-</a:t>
            </a:r>
            <a:r>
              <a:rPr lang="ru-RU" sz="3300" dirty="0" smtClean="0"/>
              <a:t>Применить макро экономические реформы</a:t>
            </a:r>
          </a:p>
          <a:p>
            <a:pPr marL="114300" indent="0">
              <a:buNone/>
            </a:pPr>
            <a:endParaRPr lang="ru-RU" sz="3300" dirty="0"/>
          </a:p>
          <a:p>
            <a:pPr marL="114300" indent="0">
              <a:buNone/>
            </a:pPr>
            <a:r>
              <a:rPr lang="ru-RU" sz="3300" dirty="0" smtClean="0"/>
              <a:t>	</a:t>
            </a:r>
            <a:r>
              <a:rPr lang="fr-FR" sz="3300" dirty="0" smtClean="0"/>
              <a:t>-</a:t>
            </a:r>
            <a:r>
              <a:rPr lang="ru-RU" sz="3300" dirty="0" smtClean="0"/>
              <a:t>Восстановить экономический рост</a:t>
            </a:r>
          </a:p>
          <a:p>
            <a:pPr marL="114300" indent="0">
              <a:buNone/>
            </a:pPr>
            <a:r>
              <a:rPr lang="ru-RU" sz="3300" dirty="0" smtClean="0"/>
              <a:t>		</a:t>
            </a:r>
            <a:r>
              <a:rPr lang="fr-FR" sz="3300" dirty="0" smtClean="0"/>
              <a:t>•</a:t>
            </a:r>
            <a:r>
              <a:rPr lang="ru-RU" sz="3300" dirty="0" smtClean="0"/>
              <a:t> стимулировать инновацию в  предпринимательстве</a:t>
            </a:r>
          </a:p>
          <a:p>
            <a:pPr marL="114300" indent="0">
              <a:buNone/>
            </a:pPr>
            <a:r>
              <a:rPr lang="ru-RU" sz="3300" dirty="0"/>
              <a:t>	</a:t>
            </a:r>
            <a:r>
              <a:rPr lang="ru-RU" sz="3300" dirty="0" smtClean="0"/>
              <a:t>	 </a:t>
            </a:r>
            <a:r>
              <a:rPr lang="ru-RU" sz="3300" dirty="0"/>
              <a:t>за </a:t>
            </a:r>
            <a:r>
              <a:rPr lang="ru-RU" sz="3300" dirty="0" smtClean="0"/>
              <a:t>счет</a:t>
            </a:r>
            <a:r>
              <a:rPr lang="fr-FR" sz="3300" dirty="0" smtClean="0"/>
              <a:t> </a:t>
            </a:r>
            <a:r>
              <a:rPr lang="ru-RU" sz="3300" dirty="0" smtClean="0"/>
              <a:t>налоговых стимулов в </a:t>
            </a:r>
            <a:r>
              <a:rPr lang="ru-RU" sz="3300" dirty="0"/>
              <a:t>ч</a:t>
            </a:r>
            <a:r>
              <a:rPr lang="ru-RU" sz="3300" dirty="0" smtClean="0"/>
              <a:t>астности в 			 	 НИОКР </a:t>
            </a:r>
          </a:p>
          <a:p>
            <a:pPr marL="114300" indent="0">
              <a:buNone/>
            </a:pPr>
            <a:r>
              <a:rPr lang="ru-RU" sz="3300" dirty="0" smtClean="0"/>
              <a:t>		</a:t>
            </a:r>
            <a:r>
              <a:rPr lang="fr-FR" sz="3300" dirty="0" smtClean="0"/>
              <a:t>•</a:t>
            </a:r>
            <a:r>
              <a:rPr lang="ru-RU" sz="3300" dirty="0" smtClean="0"/>
              <a:t>чтобы стать  конкурентоспособным  на мировом рынке </a:t>
            </a:r>
          </a:p>
          <a:p>
            <a:pPr marL="114300" indent="0">
              <a:buNone/>
            </a:pPr>
            <a:endParaRPr lang="ru-RU" sz="3300" dirty="0" smtClean="0"/>
          </a:p>
          <a:p>
            <a:pPr marL="114300" indent="0">
              <a:buNone/>
            </a:pPr>
            <a:r>
              <a:rPr lang="fr-FR" sz="3300" dirty="0" smtClean="0"/>
              <a:t>• </a:t>
            </a:r>
            <a:r>
              <a:rPr lang="ru-RU" sz="3300" b="1" dirty="0" smtClean="0"/>
              <a:t>Как </a:t>
            </a:r>
            <a:r>
              <a:rPr lang="ru-RU" sz="3300" b="1" dirty="0"/>
              <a:t>ж</a:t>
            </a:r>
            <a:r>
              <a:rPr lang="ru-RU" sz="3300" b="1" dirty="0" smtClean="0"/>
              <a:t>е быть</a:t>
            </a:r>
            <a:r>
              <a:rPr lang="ru-RU" sz="3300" dirty="0" smtClean="0"/>
              <a:t>? Снизить налоги в то время как бюджет нуждается в новые средства и в то время как корпоративное налоговое бремя и конкурируют с трудом с азиатскими странами</a:t>
            </a:r>
          </a:p>
          <a:p>
            <a:pPr marL="114300" indent="0">
              <a:buNone/>
            </a:pPr>
            <a:endParaRPr lang="ru-RU" sz="3300" dirty="0" smtClean="0"/>
          </a:p>
          <a:p>
            <a:pPr marL="114300" indent="0">
              <a:buNone/>
            </a:pPr>
            <a:r>
              <a:rPr lang="fr-FR" sz="3300" dirty="0" smtClean="0"/>
              <a:t>    </a:t>
            </a:r>
          </a:p>
          <a:p>
            <a:pPr marL="11430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ru-RU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56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66762"/>
          </a:xfrm>
          <a:solidFill>
            <a:srgbClr val="0000FF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Евро союз и налоги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1400"/>
            <a:ext cx="7620000" cy="5359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"/>
                <a:ea typeface="Times New Roman"/>
                <a:cs typeface="Times New Roman"/>
              </a:rPr>
              <a:t>Споры о бремени корпоративных налогов</a:t>
            </a:r>
          </a:p>
          <a:p>
            <a:endParaRPr lang="ru-RU" dirty="0" smtClean="0">
              <a:latin typeface="Times"/>
              <a:ea typeface="Times New Roman"/>
              <a:cs typeface="Times New Roman"/>
            </a:endParaRPr>
          </a:p>
          <a:p>
            <a:r>
              <a:rPr lang="ru-RU" u="sng" dirty="0" smtClean="0">
                <a:solidFill>
                  <a:srgbClr val="FF0000"/>
                </a:solidFill>
                <a:latin typeface="Times"/>
                <a:ea typeface="Times New Roman"/>
                <a:cs typeface="Times New Roman"/>
              </a:rPr>
              <a:t> </a:t>
            </a:r>
            <a:r>
              <a:rPr lang="ru-RU" u="sng" dirty="0" smtClean="0">
                <a:latin typeface="Times"/>
                <a:ea typeface="Times New Roman"/>
                <a:cs typeface="Times New Roman"/>
              </a:rPr>
              <a:t>Налоговый </a:t>
            </a:r>
            <a:r>
              <a:rPr lang="ru-RU" u="sng" dirty="0">
                <a:latin typeface="Times"/>
                <a:ea typeface="Times New Roman"/>
                <a:cs typeface="Times New Roman"/>
              </a:rPr>
              <a:t>рычаг может стать средством стимулирования предпринимательской деятельности. </a:t>
            </a:r>
            <a:endParaRPr lang="fr-FR" u="sng" dirty="0" smtClean="0">
              <a:latin typeface="Times"/>
              <a:ea typeface="Times New Roman"/>
              <a:cs typeface="Times New Roman"/>
            </a:endParaRPr>
          </a:p>
          <a:p>
            <a:endParaRPr lang="fr-FR" u="sng" dirty="0">
              <a:latin typeface="Times"/>
              <a:ea typeface="Times New Roman"/>
              <a:cs typeface="Times New Roman"/>
            </a:endParaRPr>
          </a:p>
          <a:p>
            <a:r>
              <a:rPr lang="ru-RU" u="sng" dirty="0"/>
              <a:t>В </a:t>
            </a:r>
            <a:r>
              <a:rPr lang="ru-RU" u="sng" dirty="0" smtClean="0"/>
              <a:t>ЕС</a:t>
            </a:r>
            <a:r>
              <a:rPr lang="fr-FR" u="sng" dirty="0" smtClean="0"/>
              <a:t> </a:t>
            </a:r>
            <a:r>
              <a:rPr lang="ru-RU" dirty="0" smtClean="0"/>
              <a:t>налоговая </a:t>
            </a:r>
            <a:r>
              <a:rPr lang="ru-RU" dirty="0"/>
              <a:t>система исходящая из классификации модели </a:t>
            </a:r>
            <a:r>
              <a:rPr lang="ru-RU" dirty="0" smtClean="0"/>
              <a:t>ОЭСР на </a:t>
            </a:r>
            <a:r>
              <a:rPr lang="ru-RU" dirty="0"/>
              <a:t>6 категорий налогов в том числе </a:t>
            </a:r>
            <a:r>
              <a:rPr lang="ru-RU" dirty="0" smtClean="0"/>
              <a:t>на </a:t>
            </a:r>
            <a:r>
              <a:rPr lang="ru-RU" b="1" dirty="0"/>
              <a:t>доходы </a:t>
            </a:r>
            <a:r>
              <a:rPr lang="ru-RU" b="1" dirty="0" smtClean="0"/>
              <a:t>корпораций. </a:t>
            </a:r>
            <a:r>
              <a:rPr lang="ru-RU" b="1" dirty="0"/>
              <a:t>на </a:t>
            </a:r>
            <a:r>
              <a:rPr lang="ru-RU" b="1" dirty="0" smtClean="0"/>
              <a:t>недвижимость. </a:t>
            </a:r>
            <a:r>
              <a:rPr lang="ru-RU" b="1" dirty="0"/>
              <a:t>на богатство</a:t>
            </a:r>
          </a:p>
          <a:p>
            <a:endParaRPr lang="ru-RU" dirty="0" smtClean="0"/>
          </a:p>
          <a:p>
            <a:r>
              <a:rPr lang="ru-RU" dirty="0">
                <a:latin typeface="Times"/>
                <a:ea typeface="Cambria"/>
                <a:cs typeface="Garamond"/>
              </a:rPr>
              <a:t>О</a:t>
            </a:r>
            <a:r>
              <a:rPr lang="ru-RU" dirty="0" smtClean="0">
                <a:latin typeface="Times"/>
                <a:ea typeface="Cambria"/>
                <a:cs typeface="Garamond"/>
              </a:rPr>
              <a:t>тчетности </a:t>
            </a:r>
            <a:r>
              <a:rPr lang="ru-RU" dirty="0">
                <a:latin typeface="Times"/>
                <a:ea typeface="Cambria"/>
                <a:cs typeface="Garamond"/>
              </a:rPr>
              <a:t>корпораций используется </a:t>
            </a:r>
            <a:r>
              <a:rPr lang="ru-RU" dirty="0" smtClean="0">
                <a:latin typeface="Times"/>
                <a:ea typeface="Cambria"/>
                <a:cs typeface="Garamond"/>
              </a:rPr>
              <a:t>система международных </a:t>
            </a:r>
            <a:r>
              <a:rPr lang="ru-RU" dirty="0">
                <a:latin typeface="Times"/>
                <a:ea typeface="Cambria"/>
                <a:cs typeface="Garamond"/>
              </a:rPr>
              <a:t>Финансовых Стандартов(IAS</a:t>
            </a:r>
            <a:r>
              <a:rPr lang="ru-RU" dirty="0" smtClean="0">
                <a:latin typeface="Times"/>
                <a:ea typeface="Cambria"/>
                <a:cs typeface="Garamond"/>
              </a:rPr>
              <a:t>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fr-FR" dirty="0" smtClean="0"/>
              <a:t>• </a:t>
            </a:r>
            <a:r>
              <a:rPr lang="ru-RU" dirty="0" smtClean="0"/>
              <a:t>У каждой страны ЕС есть своя система налогообложения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76584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779462"/>
          </a:xfrm>
          <a:solidFill>
            <a:srgbClr val="0000FF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Налоговая политика и рост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54100"/>
            <a:ext cx="7620000" cy="383540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609600" y="5291138"/>
            <a:ext cx="2133600" cy="156686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Кривая Лаффера о бремени налога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8" name="Image 7" descr="350px-Krzywa_Laffera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5164138"/>
            <a:ext cx="3556000" cy="147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6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1300" cy="605895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Восстановление роста и жесткая политика?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4900"/>
            <a:ext cx="7620000" cy="52959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Южные страны ЕС против жесткой политики и бюджетной дисциплины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85381"/>
              </p:ext>
            </p:extLst>
          </p:nvPr>
        </p:nvGraphicFramePr>
        <p:xfrm>
          <a:off x="787400" y="2209800"/>
          <a:ext cx="6096000" cy="20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Южные</a:t>
                      </a:r>
                      <a:r>
                        <a:rPr lang="ru-RU" baseline="0" dirty="0" smtClean="0"/>
                        <a:t> страны ЕС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Северные</a:t>
                      </a:r>
                      <a:r>
                        <a:rPr lang="ru-RU" baseline="0" dirty="0" smtClean="0"/>
                        <a:t> страны ЕС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      - 10,6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Швеции           0,82%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Португалия -6,4%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Франция </a:t>
                      </a:r>
                      <a:r>
                        <a:rPr lang="ru-RU" baseline="0" dirty="0" smtClean="0"/>
                        <a:t>     </a:t>
                      </a:r>
                      <a:r>
                        <a:rPr lang="ru-RU" dirty="0" smtClean="0"/>
                        <a:t>- 4,8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</a:t>
                      </a:r>
                    </a:p>
                    <a:p>
                      <a:r>
                        <a:rPr lang="ru-RU" dirty="0" smtClean="0"/>
                        <a:t>Греция        </a:t>
                      </a:r>
                      <a:r>
                        <a:rPr lang="fr-FR" dirty="0" smtClean="0"/>
                        <a:t> -6%(+3%</a:t>
                      </a:r>
                      <a:r>
                        <a:rPr lang="fr-FR" baseline="0" dirty="0" smtClean="0"/>
                        <a:t>) </a:t>
                      </a:r>
                      <a:r>
                        <a:rPr lang="ru-RU" baseline="0" dirty="0" smtClean="0"/>
                        <a:t>ВВП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Германии        0,8 %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</a:t>
                      </a:r>
                      <a:endParaRPr lang="fr-FR" dirty="0" smtClean="0"/>
                    </a:p>
                    <a:p>
                      <a:r>
                        <a:rPr lang="ru-RU" dirty="0" smtClean="0"/>
                        <a:t> Финляндии </a:t>
                      </a:r>
                      <a:r>
                        <a:rPr lang="fr-FR" dirty="0" smtClean="0"/>
                        <a:t>-</a:t>
                      </a:r>
                      <a:r>
                        <a:rPr lang="ru-RU" dirty="0" smtClean="0"/>
                        <a:t> 1</a:t>
                      </a:r>
                      <a:r>
                        <a:rPr lang="fr-FR" dirty="0" smtClean="0"/>
                        <a:t>,82</a:t>
                      </a:r>
                      <a:r>
                        <a:rPr lang="fr-FR" baseline="0" dirty="0" smtClean="0"/>
                        <a:t> </a:t>
                      </a:r>
                      <a:r>
                        <a:rPr lang="ru-RU" dirty="0" smtClean="0"/>
                        <a:t>% </a:t>
                      </a:r>
                      <a:r>
                        <a:rPr lang="ru-RU" baseline="0" dirty="0" smtClean="0"/>
                        <a:t>ВВП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Люксембурге -0,6 %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ВВП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Источник ОЭСР Данные</a:t>
                      </a:r>
                      <a:r>
                        <a:rPr lang="ru-RU" sz="1200" i="1" baseline="0" dirty="0" smtClean="0"/>
                        <a:t> </a:t>
                      </a:r>
                      <a:r>
                        <a:rPr lang="ru-RU" sz="1200" i="1" dirty="0" smtClean="0"/>
                        <a:t>В 2012</a:t>
                      </a:r>
                      <a:r>
                        <a:rPr lang="ru-RU" sz="1200" i="1" baseline="0" dirty="0" smtClean="0"/>
                        <a:t> 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87400" y="4732019"/>
            <a:ext cx="6743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</a:t>
            </a:r>
            <a:r>
              <a:rPr lang="ru-RU" dirty="0"/>
              <a:t>инвестировать обусловлено:</a:t>
            </a:r>
            <a:endParaRPr lang="fr-FR" dirty="0"/>
          </a:p>
          <a:p>
            <a:r>
              <a:rPr lang="ru-RU" dirty="0" smtClean="0"/>
              <a:t>	</a:t>
            </a:r>
            <a:r>
              <a:rPr lang="fr-FR" dirty="0" smtClean="0"/>
              <a:t>•</a:t>
            </a:r>
            <a:r>
              <a:rPr lang="fr-FR" dirty="0" err="1" smtClean="0"/>
              <a:t>Д</a:t>
            </a:r>
            <a:r>
              <a:rPr lang="ru-RU" dirty="0" err="1" smtClean="0"/>
              <a:t>оходностью</a:t>
            </a:r>
            <a:r>
              <a:rPr lang="ru-RU" dirty="0" smtClean="0"/>
              <a:t> инвестиции</a:t>
            </a:r>
          </a:p>
          <a:p>
            <a:endParaRPr lang="ru-RU" dirty="0"/>
          </a:p>
          <a:p>
            <a:r>
              <a:rPr lang="ru-RU" dirty="0" smtClean="0"/>
              <a:t>	</a:t>
            </a:r>
            <a:r>
              <a:rPr lang="fr-FR" dirty="0" smtClean="0"/>
              <a:t>•</a:t>
            </a:r>
            <a:r>
              <a:rPr lang="ru-RU" dirty="0" smtClean="0"/>
              <a:t>Бременем налогообложения</a:t>
            </a:r>
            <a:endParaRPr lang="ru-R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62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300" y="274638"/>
            <a:ext cx="7835900" cy="677862"/>
          </a:xfrm>
          <a:solidFill>
            <a:srgbClr val="0000FF"/>
          </a:solidFill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Корпоративные налоговые ставки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154560"/>
            <a:ext cx="6413500" cy="502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4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2452</TotalTime>
  <Words>1509</Words>
  <Application>Microsoft Macintosh PowerPoint</Application>
  <PresentationFormat>Présentation à l'écran (4:3)</PresentationFormat>
  <Paragraphs>319</Paragraphs>
  <Slides>37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Ajdacency</vt:lpstr>
      <vt:lpstr>                   Политика стран  Евросоюза (ЕС) по разработке налоговых стимулов для  инновационного предпринимательства</vt:lpstr>
      <vt:lpstr>Европа：краткая история</vt:lpstr>
      <vt:lpstr>Еврозона в картине</vt:lpstr>
      <vt:lpstr>Кризис суверенных долгов Еврозона</vt:lpstr>
      <vt:lpstr>Финансовый кризис</vt:lpstr>
      <vt:lpstr>Евро союз и налоги</vt:lpstr>
      <vt:lpstr>Налоговая политика и рост</vt:lpstr>
      <vt:lpstr>Восстановление роста и жесткая политика?</vt:lpstr>
      <vt:lpstr>Корпоративные налоговые ставки</vt:lpstr>
      <vt:lpstr>Инновация это предпринимательский процесс</vt:lpstr>
      <vt:lpstr>Важный роль инновационных сетей</vt:lpstr>
      <vt:lpstr>Налоговые схемы для стимула </vt:lpstr>
      <vt:lpstr>Инвестиции в НИОКР </vt:lpstr>
      <vt:lpstr>Расходы НИОКР к ВВП</vt:lpstr>
      <vt:lpstr>Предоставление инвестиции в НИОКР к ВВП</vt:lpstr>
      <vt:lpstr>Эффективность налогового кредита</vt:lpstr>
      <vt:lpstr>Эффективность налогового кредита</vt:lpstr>
      <vt:lpstr>Виды приемлемых расходов НИОКР</vt:lpstr>
      <vt:lpstr>Другие стимули связанные с бухучетом</vt:lpstr>
      <vt:lpstr>Роль иностранных прямых  инвестиций ИПИ</vt:lpstr>
      <vt:lpstr>Организации для стимула предпринимательской инновации </vt:lpstr>
      <vt:lpstr>Принципы эффективного стимулирования инновации</vt:lpstr>
      <vt:lpstr>Налоговый вопрос инновации для молодых и малых структур</vt:lpstr>
      <vt:lpstr>Крупные корпораций и вопрос единой налоговой в ЕС</vt:lpstr>
      <vt:lpstr>Инвесторы и вознаграждение за принятия риска</vt:lpstr>
      <vt:lpstr>Налоговый стимул успевающим предпринимателям</vt:lpstr>
      <vt:lpstr> Последовательность стимула  инновационной деятельности </vt:lpstr>
      <vt:lpstr>Упрощение административных поступок для получения налоговых льгот</vt:lpstr>
      <vt:lpstr>Доступ ИНИ к налоговым  стимулам</vt:lpstr>
      <vt:lpstr>Справедливость для налогового бремени</vt:lpstr>
      <vt:lpstr>Координация уровней налоговой политики</vt:lpstr>
      <vt:lpstr>Прозрачность налоговой системы </vt:lpstr>
      <vt:lpstr>Предсказуемость, стабильность и гибкость корпоративной налоговой  политики</vt:lpstr>
      <vt:lpstr>Экономический рост и инновации в ЕС</vt:lpstr>
      <vt:lpstr>Таджикистан и наловых стимулов инновации</vt:lpstr>
      <vt:lpstr>Заключение</vt:lpstr>
      <vt:lpstr>Présentation PowerPoint</vt:lpstr>
    </vt:vector>
  </TitlesOfParts>
  <Company>IAE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Политика в странах Евросоюза (ЕС) по разработке налоговых стимулов дляc  инновационного предпринимательства </dc:title>
  <dc:creator>Pierre Cabagnols</dc:creator>
  <cp:lastModifiedBy>Pierre Cabagnols</cp:lastModifiedBy>
  <cp:revision>152</cp:revision>
  <dcterms:created xsi:type="dcterms:W3CDTF">2014-04-26T21:06:13Z</dcterms:created>
  <dcterms:modified xsi:type="dcterms:W3CDTF">2014-05-06T11:43:42Z</dcterms:modified>
</cp:coreProperties>
</file>