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dirty="0" smtClean="0"/>
              <a:t>Образец заголовка</a:t>
            </a:r>
            <a:endParaRPr kumimoji="0" lang="en-US" dirty="0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dirty="0" smtClean="0"/>
              <a:t>Образец подзаголовка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47AF5A-BBAF-4EB8-A820-F7DF6CF1A9B9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0DC3-806C-4B17-85E5-BA1BE009C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47AF5A-BBAF-4EB8-A820-F7DF6CF1A9B9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0DC3-806C-4B17-85E5-BA1BE009C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47AF5A-BBAF-4EB8-A820-F7DF6CF1A9B9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0DC3-806C-4B17-85E5-BA1BE009C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47AF5A-BBAF-4EB8-A820-F7DF6CF1A9B9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0DC3-806C-4B17-85E5-BA1BE009C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47AF5A-BBAF-4EB8-A820-F7DF6CF1A9B9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0DC3-806C-4B17-85E5-BA1BE009C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47AF5A-BBAF-4EB8-A820-F7DF6CF1A9B9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0DC3-806C-4B17-85E5-BA1BE009C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47AF5A-BBAF-4EB8-A820-F7DF6CF1A9B9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0DC3-806C-4B17-85E5-BA1BE009C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47AF5A-BBAF-4EB8-A820-F7DF6CF1A9B9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0DC3-806C-4B17-85E5-BA1BE009C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47AF5A-BBAF-4EB8-A820-F7DF6CF1A9B9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0DC3-806C-4B17-85E5-BA1BE009C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47AF5A-BBAF-4EB8-A820-F7DF6CF1A9B9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0DC3-806C-4B17-85E5-BA1BE009C4D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47AF5A-BBAF-4EB8-A820-F7DF6CF1A9B9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120DC3-806C-4B17-85E5-BA1BE009C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247AF5A-BBAF-4EB8-A820-F7DF6CF1A9B9}" type="datetimeFigureOut">
              <a:rPr lang="ru-RU" smtClean="0"/>
              <a:pPr/>
              <a:t>30.04.2014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4120DC3-806C-4B17-85E5-BA1BE009C4D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5212242"/>
          </a:xfrm>
        </p:spPr>
        <p:txBody>
          <a:bodyPr>
            <a:normAutofit fontScale="90000"/>
          </a:bodyPr>
          <a:lstStyle/>
          <a:p>
            <a:pPr algn="r"/>
            <a:r>
              <a:rPr lang="ru-RU" b="1" dirty="0" smtClean="0">
                <a:solidFill>
                  <a:srgbClr val="0070C0"/>
                </a:solidFill>
              </a:rPr>
              <a:t>Реализация классических принципов налогообложения в Республике Таджикистан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 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err="1" smtClean="0"/>
              <a:t>Джураева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Гульчехра</a:t>
            </a:r>
            <a:r>
              <a:rPr lang="ru-RU" sz="2700" b="1" dirty="0" smtClean="0"/>
              <a:t> </a:t>
            </a:r>
            <a:r>
              <a:rPr lang="ru-RU" sz="2700" b="1" dirty="0" err="1" smtClean="0"/>
              <a:t>Акрамовна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старший преподаватель </a:t>
            </a:r>
            <a:r>
              <a:rPr lang="en-US" sz="2700" b="1" dirty="0" smtClean="0"/>
              <a:t/>
            </a:r>
            <a:br>
              <a:rPr lang="en-US" sz="2700" b="1" dirty="0" smtClean="0"/>
            </a:br>
            <a:r>
              <a:rPr lang="ru-RU" sz="2700" b="1" dirty="0" smtClean="0"/>
              <a:t>кафедры финансов и кредита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Российско-Таджикский (славянский) университет</a:t>
            </a: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Совокупность принципов налогообложения</a:t>
            </a:r>
            <a:endParaRPr lang="ru-RU" sz="4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3600" dirty="0" smtClean="0"/>
          </a:p>
          <a:p>
            <a:r>
              <a:rPr lang="ru-RU" sz="3600" b="1" dirty="0" smtClean="0"/>
              <a:t>Экономические (классические принципы А.Смита);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Юридические;</a:t>
            </a:r>
          </a:p>
          <a:p>
            <a:pPr>
              <a:buNone/>
            </a:pPr>
            <a:endParaRPr lang="ru-RU" sz="3600" b="1" dirty="0" smtClean="0"/>
          </a:p>
          <a:p>
            <a:r>
              <a:rPr lang="ru-RU" sz="3600" b="1" dirty="0" smtClean="0"/>
              <a:t>организационные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i="1" dirty="0" smtClean="0"/>
              <a:t>Классические принципы налогообложения</a:t>
            </a:r>
            <a:endParaRPr lang="ru-RU" sz="44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3600" b="1" smtClean="0"/>
          </a:p>
          <a:p>
            <a:r>
              <a:rPr lang="ru-RU" sz="3600" b="1" smtClean="0"/>
              <a:t>Принцип </a:t>
            </a:r>
            <a:r>
              <a:rPr lang="ru-RU" sz="3600" b="1" dirty="0" smtClean="0"/>
              <a:t>справедливости;</a:t>
            </a:r>
          </a:p>
          <a:p>
            <a:pPr>
              <a:buNone/>
            </a:pPr>
            <a:endParaRPr lang="ru-RU" sz="3600" b="1" dirty="0" smtClean="0"/>
          </a:p>
          <a:p>
            <a:r>
              <a:rPr lang="ru-RU" sz="3600" b="1" dirty="0" smtClean="0"/>
              <a:t>Принцип определенности;</a:t>
            </a:r>
          </a:p>
          <a:p>
            <a:pPr>
              <a:buNone/>
            </a:pPr>
            <a:endParaRPr lang="ru-RU" sz="3600" b="1" dirty="0" smtClean="0"/>
          </a:p>
          <a:p>
            <a:r>
              <a:rPr lang="ru-RU" sz="3600" b="1" dirty="0" smtClean="0"/>
              <a:t>Принцип удобства;</a:t>
            </a:r>
          </a:p>
          <a:p>
            <a:endParaRPr lang="ru-RU" sz="3600" b="1" dirty="0" smtClean="0"/>
          </a:p>
          <a:p>
            <a:r>
              <a:rPr lang="ru-RU" sz="3600" b="1" dirty="0" smtClean="0"/>
              <a:t>Принцип экономичности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Статья 7. Налог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i="1" dirty="0" smtClean="0"/>
              <a:t>   Налогом признается установленный настоящим Кодексом обязательный платеж в бюджет, осуществляемый в определенном размере, носящий обязательный безвозвратный и безвозмездный характер</a:t>
            </a:r>
            <a:endParaRPr lang="ru-RU" sz="36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Статья 69. Зачет или возврат излишне уплаченных сумм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i="1" dirty="0" smtClean="0"/>
              <a:t>(рассматривается порядок зачета излишне уплаченных сумм налога в счет погашения процентов и штрафов по данному налогу, задолженности по другим налогам, в счет обязательств по предстоящим платежам тех налогов, которые поступают в тот же бюджет. Остаток в 30 </a:t>
            </a:r>
            <a:r>
              <a:rPr lang="ru-RU" i="1" dirty="0" err="1" smtClean="0"/>
              <a:t>дневный</a:t>
            </a:r>
            <a:r>
              <a:rPr lang="ru-RU" i="1" dirty="0" smtClean="0"/>
              <a:t> срок возвращается налогоплательщику)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Статья 17. Иные основные понятия, применяемые в настоящем кодексе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i="1" dirty="0" smtClean="0"/>
              <a:t>3) Объект налогообложения (объект, связанный с налогообложением)- определяемые по каждому виду налогов обстоятельства, права и (или) действия, при наличии которых возникает налоговое обязательство</a:t>
            </a:r>
          </a:p>
          <a:p>
            <a:pPr>
              <a:buNone/>
            </a:pPr>
            <a:r>
              <a:rPr lang="ru-RU" sz="2800" i="1" dirty="0" smtClean="0"/>
              <a:t>4) Налоговая база – стоимостная, физическая или иная оценка объекта налогообложения (объекта, связанного с налогообложением), на основании которой исчисляется сумма налога</a:t>
            </a:r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7200" b="1" i="1" dirty="0" smtClean="0"/>
              <a:t>Спасибо </a:t>
            </a:r>
          </a:p>
          <a:p>
            <a:pPr algn="ctr">
              <a:buNone/>
            </a:pPr>
            <a:r>
              <a:rPr lang="ru-RU" sz="7200" b="1" i="1" dirty="0" smtClean="0"/>
              <a:t>за внимание!</a:t>
            </a:r>
            <a:endParaRPr lang="ru-RU" sz="7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90</TotalTime>
  <Words>188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Реализация классических принципов налогообложения в Республике Таджикистан   Джураева Гульчехра Акрамовна старший преподаватель  кафедры финансов и кредита Российско-Таджикский (славянский) университет</vt:lpstr>
      <vt:lpstr>Совокупность принципов налогообложения</vt:lpstr>
      <vt:lpstr>Классические принципы налогообложения</vt:lpstr>
      <vt:lpstr>Статья 7. Налог</vt:lpstr>
      <vt:lpstr>Статья 69. Зачет или возврат излишне уплаченных сумм</vt:lpstr>
      <vt:lpstr>Статья 17. Иные основные понятия, применяемые в настоящем кодексе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классических принципов налогообложения в Республике Таджикистан   Джураева Гульчехра Акрамовна старший преподаватель кафедры финансов и кредита Российско-Таджикский (славянский) университет</dc:title>
  <dc:creator>ADMIN</dc:creator>
  <cp:lastModifiedBy>ADMIN</cp:lastModifiedBy>
  <cp:revision>11</cp:revision>
  <dcterms:created xsi:type="dcterms:W3CDTF">2014-04-30T08:23:47Z</dcterms:created>
  <dcterms:modified xsi:type="dcterms:W3CDTF">2014-04-30T09:58:32Z</dcterms:modified>
</cp:coreProperties>
</file>